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7" r:id="rId3"/>
    <p:sldId id="259" r:id="rId4"/>
    <p:sldId id="258" r:id="rId5"/>
    <p:sldId id="265" r:id="rId6"/>
    <p:sldId id="260" r:id="rId7"/>
    <p:sldId id="264" r:id="rId8"/>
    <p:sldId id="261" r:id="rId9"/>
    <p:sldId id="262" r:id="rId10"/>
    <p:sldId id="263"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7FDD32B-5C4E-4170-B07B-5F7F2AEFA63C}" v="124" dt="2025-08-04T23:51:23.67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78" autoAdjust="0"/>
    <p:restoredTop sz="94660"/>
  </p:normalViewPr>
  <p:slideViewPr>
    <p:cSldViewPr snapToGrid="0">
      <p:cViewPr varScale="1">
        <p:scale>
          <a:sx n="60" d="100"/>
          <a:sy n="60" d="100"/>
        </p:scale>
        <p:origin x="840"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47BD91-A6F5-47BB-9EBE-E0E66FFB4AF9}"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ID"/>
        </a:p>
      </dgm:t>
    </dgm:pt>
    <dgm:pt modelId="{2C1A62F1-B3AB-48C7-89D9-7DB117585E44}" type="pres">
      <dgm:prSet presAssocID="{5447BD91-A6F5-47BB-9EBE-E0E66FFB4AF9}" presName="Name0" presStyleCnt="0">
        <dgm:presLayoutVars>
          <dgm:dir/>
          <dgm:animLvl val="lvl"/>
          <dgm:resizeHandles val="exact"/>
        </dgm:presLayoutVars>
      </dgm:prSet>
      <dgm:spPr/>
    </dgm:pt>
  </dgm:ptLst>
  <dgm:cxnLst>
    <dgm:cxn modelId="{6683E3EF-6AE9-463C-95ED-4DB8F23442B0}" type="presOf" srcId="{5447BD91-A6F5-47BB-9EBE-E0E66FFB4AF9}" destId="{2C1A62F1-B3AB-48C7-89D9-7DB117585E44}"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447BD91-A6F5-47BB-9EBE-E0E66FFB4AF9}"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ID"/>
        </a:p>
      </dgm:t>
    </dgm:pt>
    <dgm:pt modelId="{035339AE-45EB-484E-BF89-74003D73CF49}">
      <dgm:prSet phldrT="[Text]"/>
      <dgm:spPr/>
      <dgm:t>
        <a:bodyPr/>
        <a:lstStyle/>
        <a:p>
          <a:endParaRPr lang="en-ID" dirty="0"/>
        </a:p>
      </dgm:t>
    </dgm:pt>
    <dgm:pt modelId="{18840DAC-DAA3-4A92-93C2-276F4115C8C5}" type="parTrans" cxnId="{4B1CD14A-A141-4EEC-A4B1-04A25338F78D}">
      <dgm:prSet/>
      <dgm:spPr/>
      <dgm:t>
        <a:bodyPr/>
        <a:lstStyle/>
        <a:p>
          <a:endParaRPr lang="en-ID"/>
        </a:p>
      </dgm:t>
    </dgm:pt>
    <dgm:pt modelId="{6E480F99-6850-43EC-BDFB-136A22754061}" type="sibTrans" cxnId="{4B1CD14A-A141-4EEC-A4B1-04A25338F78D}">
      <dgm:prSet/>
      <dgm:spPr/>
      <dgm:t>
        <a:bodyPr/>
        <a:lstStyle/>
        <a:p>
          <a:endParaRPr lang="en-ID"/>
        </a:p>
      </dgm:t>
    </dgm:pt>
    <dgm:pt modelId="{0206D386-5613-4EDE-A501-5DBF1C88B71A}">
      <dgm:prSet phldrT="[Text]" custT="1"/>
      <dgm:spPr/>
      <dgm:t>
        <a:bodyPr/>
        <a:lstStyle/>
        <a:p>
          <a:pPr algn="just"/>
          <a:r>
            <a:rPr lang="en-ID" sz="2000" b="1" dirty="0"/>
            <a:t>Multimodal literacy</a:t>
          </a:r>
          <a:r>
            <a:rPr lang="en-ID" sz="2000" dirty="0"/>
            <a:t> shows a significant correlation with </a:t>
          </a:r>
          <a:r>
            <a:rPr lang="en-ID" sz="2000" b="1" dirty="0"/>
            <a:t>youth empowerment</a:t>
          </a:r>
          <a:r>
            <a:rPr lang="en-ID" sz="2000" dirty="0"/>
            <a:t> (r = 0.640), as well as with </a:t>
          </a:r>
          <a:r>
            <a:rPr lang="en-ID" sz="2000" b="1" dirty="0"/>
            <a:t>digital entrepreneurship readiness</a:t>
          </a:r>
          <a:r>
            <a:rPr lang="en-ID" sz="2000" dirty="0"/>
            <a:t> (r = 0.658)</a:t>
          </a:r>
        </a:p>
      </dgm:t>
    </dgm:pt>
    <dgm:pt modelId="{509256A6-2825-45E6-AC7E-4B831FFEFB7F}" type="parTrans" cxnId="{DC37E438-7197-4E27-BA88-0CAE31CBA611}">
      <dgm:prSet/>
      <dgm:spPr/>
      <dgm:t>
        <a:bodyPr/>
        <a:lstStyle/>
        <a:p>
          <a:endParaRPr lang="en-ID"/>
        </a:p>
      </dgm:t>
    </dgm:pt>
    <dgm:pt modelId="{FC642B76-BA7C-420A-9EAB-F491D79F643D}" type="sibTrans" cxnId="{DC37E438-7197-4E27-BA88-0CAE31CBA611}">
      <dgm:prSet/>
      <dgm:spPr/>
      <dgm:t>
        <a:bodyPr/>
        <a:lstStyle/>
        <a:p>
          <a:endParaRPr lang="en-ID"/>
        </a:p>
      </dgm:t>
    </dgm:pt>
    <dgm:pt modelId="{C0DF293B-71AE-4DF9-AC82-FE0026A52101}">
      <dgm:prSet phldrT="[Text]"/>
      <dgm:spPr/>
      <dgm:t>
        <a:bodyPr/>
        <a:lstStyle/>
        <a:p>
          <a:endParaRPr lang="en-ID" dirty="0"/>
        </a:p>
      </dgm:t>
    </dgm:pt>
    <dgm:pt modelId="{C852F9EC-FED2-4228-85C5-04F6122C336A}" type="parTrans" cxnId="{AF35AA09-8025-4E28-ABEC-A2F301184C75}">
      <dgm:prSet/>
      <dgm:spPr/>
      <dgm:t>
        <a:bodyPr/>
        <a:lstStyle/>
        <a:p>
          <a:endParaRPr lang="en-ID"/>
        </a:p>
      </dgm:t>
    </dgm:pt>
    <dgm:pt modelId="{D41BFA85-0E1D-4C24-BE00-487FD601F8BB}" type="sibTrans" cxnId="{AF35AA09-8025-4E28-ABEC-A2F301184C75}">
      <dgm:prSet/>
      <dgm:spPr/>
      <dgm:t>
        <a:bodyPr/>
        <a:lstStyle/>
        <a:p>
          <a:endParaRPr lang="en-ID"/>
        </a:p>
      </dgm:t>
    </dgm:pt>
    <dgm:pt modelId="{5414BB9F-7063-4194-A126-91099228E450}">
      <dgm:prSet phldrT="[Text]"/>
      <dgm:spPr/>
      <dgm:t>
        <a:bodyPr/>
        <a:lstStyle/>
        <a:p>
          <a:pPr algn="just"/>
          <a:r>
            <a:rPr lang="en-ID" b="1" dirty="0"/>
            <a:t>Youth empowerment</a:t>
          </a:r>
          <a:r>
            <a:rPr lang="en-ID" dirty="0"/>
            <a:t> is strongly correlated with </a:t>
          </a:r>
          <a:r>
            <a:rPr lang="en-ID" b="1" dirty="0"/>
            <a:t>entrepreneurial readiness</a:t>
          </a:r>
          <a:r>
            <a:rPr lang="en-ID" dirty="0"/>
            <a:t> (r = 0.681)</a:t>
          </a:r>
        </a:p>
      </dgm:t>
    </dgm:pt>
    <dgm:pt modelId="{C531E522-A4AF-41B2-AC06-F91502D1737B}" type="parTrans" cxnId="{09E3A6CD-B49B-41EF-A110-F9F9AC6112D0}">
      <dgm:prSet/>
      <dgm:spPr/>
      <dgm:t>
        <a:bodyPr/>
        <a:lstStyle/>
        <a:p>
          <a:endParaRPr lang="en-ID"/>
        </a:p>
      </dgm:t>
    </dgm:pt>
    <dgm:pt modelId="{7AED4187-9A45-45FA-A856-A4FE06A56C23}" type="sibTrans" cxnId="{09E3A6CD-B49B-41EF-A110-F9F9AC6112D0}">
      <dgm:prSet/>
      <dgm:spPr/>
      <dgm:t>
        <a:bodyPr/>
        <a:lstStyle/>
        <a:p>
          <a:endParaRPr lang="en-ID"/>
        </a:p>
      </dgm:t>
    </dgm:pt>
    <dgm:pt modelId="{EF628CEA-82AF-4E77-A3F9-F234D06114A9}">
      <dgm:prSet phldrT="[Text]"/>
      <dgm:spPr/>
      <dgm:t>
        <a:bodyPr/>
        <a:lstStyle/>
        <a:p>
          <a:endParaRPr lang="en-ID" dirty="0"/>
        </a:p>
      </dgm:t>
    </dgm:pt>
    <dgm:pt modelId="{2FB2BAEC-5F1B-4BA3-BBDC-1A7663466B68}" type="parTrans" cxnId="{B02A31AE-8E9C-4561-B8BF-192CF849DCD3}">
      <dgm:prSet/>
      <dgm:spPr/>
      <dgm:t>
        <a:bodyPr/>
        <a:lstStyle/>
        <a:p>
          <a:endParaRPr lang="en-ID"/>
        </a:p>
      </dgm:t>
    </dgm:pt>
    <dgm:pt modelId="{58D6D39E-F0AD-45C4-8B95-622DE0B141D2}" type="sibTrans" cxnId="{B02A31AE-8E9C-4561-B8BF-192CF849DCD3}">
      <dgm:prSet/>
      <dgm:spPr/>
      <dgm:t>
        <a:bodyPr/>
        <a:lstStyle/>
        <a:p>
          <a:endParaRPr lang="en-ID"/>
        </a:p>
      </dgm:t>
    </dgm:pt>
    <dgm:pt modelId="{90667EDF-926F-443F-86AC-EFD1F27E738C}">
      <dgm:prSet phldrT="[Text]"/>
      <dgm:spPr/>
      <dgm:t>
        <a:bodyPr/>
        <a:lstStyle/>
        <a:p>
          <a:pPr algn="just"/>
          <a:r>
            <a:rPr lang="en-ID" dirty="0"/>
            <a:t>The </a:t>
          </a:r>
          <a:r>
            <a:rPr lang="en-ID" b="1" dirty="0"/>
            <a:t>regression analysis</a:t>
          </a:r>
          <a:r>
            <a:rPr lang="en-ID" dirty="0"/>
            <a:t> indicates an </a:t>
          </a:r>
          <a:r>
            <a:rPr lang="en-ID" b="1" dirty="0"/>
            <a:t>R² value of 0.547</a:t>
          </a:r>
          <a:r>
            <a:rPr lang="en-ID" dirty="0"/>
            <a:t>, with youth empowerment emerging as the </a:t>
          </a:r>
          <a:r>
            <a:rPr lang="en-ID" b="1" dirty="0"/>
            <a:t>stronger predictor</a:t>
          </a:r>
          <a:endParaRPr lang="en-ID" dirty="0"/>
        </a:p>
      </dgm:t>
    </dgm:pt>
    <dgm:pt modelId="{4477C03C-89E3-4FD6-9A9C-C1F8C37E5A59}" type="parTrans" cxnId="{8988627D-CCB6-4F03-8FDF-3115532FBD7A}">
      <dgm:prSet/>
      <dgm:spPr/>
      <dgm:t>
        <a:bodyPr/>
        <a:lstStyle/>
        <a:p>
          <a:endParaRPr lang="en-ID"/>
        </a:p>
      </dgm:t>
    </dgm:pt>
    <dgm:pt modelId="{6A38D50C-1BE2-4147-8AEA-E938EA49BA86}" type="sibTrans" cxnId="{8988627D-CCB6-4F03-8FDF-3115532FBD7A}">
      <dgm:prSet/>
      <dgm:spPr/>
      <dgm:t>
        <a:bodyPr/>
        <a:lstStyle/>
        <a:p>
          <a:endParaRPr lang="en-ID"/>
        </a:p>
      </dgm:t>
    </dgm:pt>
    <dgm:pt modelId="{2C1A62F1-B3AB-48C7-89D9-7DB117585E44}" type="pres">
      <dgm:prSet presAssocID="{5447BD91-A6F5-47BB-9EBE-E0E66FFB4AF9}" presName="Name0" presStyleCnt="0">
        <dgm:presLayoutVars>
          <dgm:dir/>
          <dgm:animLvl val="lvl"/>
          <dgm:resizeHandles val="exact"/>
        </dgm:presLayoutVars>
      </dgm:prSet>
      <dgm:spPr/>
    </dgm:pt>
    <dgm:pt modelId="{C1EB5216-8CB2-4052-9D76-F7598029104D}" type="pres">
      <dgm:prSet presAssocID="{035339AE-45EB-484E-BF89-74003D73CF49}" presName="linNode" presStyleCnt="0"/>
      <dgm:spPr/>
    </dgm:pt>
    <dgm:pt modelId="{2B514DAD-CD7A-478B-BF75-C6E44D1E7974}" type="pres">
      <dgm:prSet presAssocID="{035339AE-45EB-484E-BF89-74003D73CF49}" presName="parentText" presStyleLbl="node1" presStyleIdx="0" presStyleCnt="3">
        <dgm:presLayoutVars>
          <dgm:chMax val="1"/>
          <dgm:bulletEnabled val="1"/>
        </dgm:presLayoutVars>
      </dgm:prSet>
      <dgm:spPr/>
    </dgm:pt>
    <dgm:pt modelId="{7B435EAB-03B5-4206-9FEC-7091B9EB8A88}" type="pres">
      <dgm:prSet presAssocID="{035339AE-45EB-484E-BF89-74003D73CF49}" presName="descendantText" presStyleLbl="alignAccFollowNode1" presStyleIdx="0" presStyleCnt="3">
        <dgm:presLayoutVars>
          <dgm:bulletEnabled val="1"/>
        </dgm:presLayoutVars>
      </dgm:prSet>
      <dgm:spPr/>
    </dgm:pt>
    <dgm:pt modelId="{E3FED0A1-6B2E-427B-9B01-F605369B78FC}" type="pres">
      <dgm:prSet presAssocID="{6E480F99-6850-43EC-BDFB-136A22754061}" presName="sp" presStyleCnt="0"/>
      <dgm:spPr/>
    </dgm:pt>
    <dgm:pt modelId="{5781699C-4985-4467-A050-0996EE0C2C3C}" type="pres">
      <dgm:prSet presAssocID="{C0DF293B-71AE-4DF9-AC82-FE0026A52101}" presName="linNode" presStyleCnt="0"/>
      <dgm:spPr/>
    </dgm:pt>
    <dgm:pt modelId="{FA7807FD-304A-4E93-B66B-94E1AAC7202D}" type="pres">
      <dgm:prSet presAssocID="{C0DF293B-71AE-4DF9-AC82-FE0026A52101}" presName="parentText" presStyleLbl="node1" presStyleIdx="1" presStyleCnt="3">
        <dgm:presLayoutVars>
          <dgm:chMax val="1"/>
          <dgm:bulletEnabled val="1"/>
        </dgm:presLayoutVars>
      </dgm:prSet>
      <dgm:spPr/>
    </dgm:pt>
    <dgm:pt modelId="{25E1D79A-BEB5-4DDA-89C3-63F7469EF81E}" type="pres">
      <dgm:prSet presAssocID="{C0DF293B-71AE-4DF9-AC82-FE0026A52101}" presName="descendantText" presStyleLbl="alignAccFollowNode1" presStyleIdx="1" presStyleCnt="3">
        <dgm:presLayoutVars>
          <dgm:bulletEnabled val="1"/>
        </dgm:presLayoutVars>
      </dgm:prSet>
      <dgm:spPr/>
    </dgm:pt>
    <dgm:pt modelId="{B1894BDE-1C49-4D65-B4CB-C0CD28C94EAA}" type="pres">
      <dgm:prSet presAssocID="{D41BFA85-0E1D-4C24-BE00-487FD601F8BB}" presName="sp" presStyleCnt="0"/>
      <dgm:spPr/>
    </dgm:pt>
    <dgm:pt modelId="{AAA34AF0-C7E0-42CA-BFE9-9D650EA5B91B}" type="pres">
      <dgm:prSet presAssocID="{EF628CEA-82AF-4E77-A3F9-F234D06114A9}" presName="linNode" presStyleCnt="0"/>
      <dgm:spPr/>
    </dgm:pt>
    <dgm:pt modelId="{20D03689-6DEF-4F71-B479-D20ED2687ED3}" type="pres">
      <dgm:prSet presAssocID="{EF628CEA-82AF-4E77-A3F9-F234D06114A9}" presName="parentText" presStyleLbl="node1" presStyleIdx="2" presStyleCnt="3">
        <dgm:presLayoutVars>
          <dgm:chMax val="1"/>
          <dgm:bulletEnabled val="1"/>
        </dgm:presLayoutVars>
      </dgm:prSet>
      <dgm:spPr/>
    </dgm:pt>
    <dgm:pt modelId="{4E7E912B-08EC-40C0-B130-1EC3D6005CFA}" type="pres">
      <dgm:prSet presAssocID="{EF628CEA-82AF-4E77-A3F9-F234D06114A9}" presName="descendantText" presStyleLbl="alignAccFollowNode1" presStyleIdx="2" presStyleCnt="3">
        <dgm:presLayoutVars>
          <dgm:bulletEnabled val="1"/>
        </dgm:presLayoutVars>
      </dgm:prSet>
      <dgm:spPr/>
    </dgm:pt>
  </dgm:ptLst>
  <dgm:cxnLst>
    <dgm:cxn modelId="{AF35AA09-8025-4E28-ABEC-A2F301184C75}" srcId="{5447BD91-A6F5-47BB-9EBE-E0E66FFB4AF9}" destId="{C0DF293B-71AE-4DF9-AC82-FE0026A52101}" srcOrd="1" destOrd="0" parTransId="{C852F9EC-FED2-4228-85C5-04F6122C336A}" sibTransId="{D41BFA85-0E1D-4C24-BE00-487FD601F8BB}"/>
    <dgm:cxn modelId="{258C7718-D4F0-4F31-9882-1461C23D9A5E}" type="presOf" srcId="{C0DF293B-71AE-4DF9-AC82-FE0026A52101}" destId="{FA7807FD-304A-4E93-B66B-94E1AAC7202D}" srcOrd="0" destOrd="0" presId="urn:microsoft.com/office/officeart/2005/8/layout/vList5"/>
    <dgm:cxn modelId="{BD959337-D9AE-4786-8DB2-974B12A7B1B6}" type="presOf" srcId="{90667EDF-926F-443F-86AC-EFD1F27E738C}" destId="{4E7E912B-08EC-40C0-B130-1EC3D6005CFA}" srcOrd="0" destOrd="0" presId="urn:microsoft.com/office/officeart/2005/8/layout/vList5"/>
    <dgm:cxn modelId="{DC37E438-7197-4E27-BA88-0CAE31CBA611}" srcId="{035339AE-45EB-484E-BF89-74003D73CF49}" destId="{0206D386-5613-4EDE-A501-5DBF1C88B71A}" srcOrd="0" destOrd="0" parTransId="{509256A6-2825-45E6-AC7E-4B831FFEFB7F}" sibTransId="{FC642B76-BA7C-420A-9EAB-F491D79F643D}"/>
    <dgm:cxn modelId="{1D3BD03D-EA31-4A07-934F-077761B6EDD6}" type="presOf" srcId="{0206D386-5613-4EDE-A501-5DBF1C88B71A}" destId="{7B435EAB-03B5-4206-9FEC-7091B9EB8A88}" srcOrd="0" destOrd="0" presId="urn:microsoft.com/office/officeart/2005/8/layout/vList5"/>
    <dgm:cxn modelId="{69FF135B-866D-4928-80FB-DC9653C324D4}" type="presOf" srcId="{EF628CEA-82AF-4E77-A3F9-F234D06114A9}" destId="{20D03689-6DEF-4F71-B479-D20ED2687ED3}" srcOrd="0" destOrd="0" presId="urn:microsoft.com/office/officeart/2005/8/layout/vList5"/>
    <dgm:cxn modelId="{4B1CD14A-A141-4EEC-A4B1-04A25338F78D}" srcId="{5447BD91-A6F5-47BB-9EBE-E0E66FFB4AF9}" destId="{035339AE-45EB-484E-BF89-74003D73CF49}" srcOrd="0" destOrd="0" parTransId="{18840DAC-DAA3-4A92-93C2-276F4115C8C5}" sibTransId="{6E480F99-6850-43EC-BDFB-136A22754061}"/>
    <dgm:cxn modelId="{8988627D-CCB6-4F03-8FDF-3115532FBD7A}" srcId="{EF628CEA-82AF-4E77-A3F9-F234D06114A9}" destId="{90667EDF-926F-443F-86AC-EFD1F27E738C}" srcOrd="0" destOrd="0" parTransId="{4477C03C-89E3-4FD6-9A9C-C1F8C37E5A59}" sibTransId="{6A38D50C-1BE2-4147-8AEA-E938EA49BA86}"/>
    <dgm:cxn modelId="{AF70D7AA-D287-4FF7-921A-D971E32A03D9}" type="presOf" srcId="{5414BB9F-7063-4194-A126-91099228E450}" destId="{25E1D79A-BEB5-4DDA-89C3-63F7469EF81E}" srcOrd="0" destOrd="0" presId="urn:microsoft.com/office/officeart/2005/8/layout/vList5"/>
    <dgm:cxn modelId="{B02A31AE-8E9C-4561-B8BF-192CF849DCD3}" srcId="{5447BD91-A6F5-47BB-9EBE-E0E66FFB4AF9}" destId="{EF628CEA-82AF-4E77-A3F9-F234D06114A9}" srcOrd="2" destOrd="0" parTransId="{2FB2BAEC-5F1B-4BA3-BBDC-1A7663466B68}" sibTransId="{58D6D39E-F0AD-45C4-8B95-622DE0B141D2}"/>
    <dgm:cxn modelId="{09E3A6CD-B49B-41EF-A110-F9F9AC6112D0}" srcId="{C0DF293B-71AE-4DF9-AC82-FE0026A52101}" destId="{5414BB9F-7063-4194-A126-91099228E450}" srcOrd="0" destOrd="0" parTransId="{C531E522-A4AF-41B2-AC06-F91502D1737B}" sibTransId="{7AED4187-9A45-45FA-A856-A4FE06A56C23}"/>
    <dgm:cxn modelId="{6683E3EF-6AE9-463C-95ED-4DB8F23442B0}" type="presOf" srcId="{5447BD91-A6F5-47BB-9EBE-E0E66FFB4AF9}" destId="{2C1A62F1-B3AB-48C7-89D9-7DB117585E44}" srcOrd="0" destOrd="0" presId="urn:microsoft.com/office/officeart/2005/8/layout/vList5"/>
    <dgm:cxn modelId="{6DBA83FD-3AE1-4EBE-BB02-9A1CCA303257}" type="presOf" srcId="{035339AE-45EB-484E-BF89-74003D73CF49}" destId="{2B514DAD-CD7A-478B-BF75-C6E44D1E7974}" srcOrd="0" destOrd="0" presId="urn:microsoft.com/office/officeart/2005/8/layout/vList5"/>
    <dgm:cxn modelId="{D4504ABB-6046-40DF-916B-41452260AEAA}" type="presParOf" srcId="{2C1A62F1-B3AB-48C7-89D9-7DB117585E44}" destId="{C1EB5216-8CB2-4052-9D76-F7598029104D}" srcOrd="0" destOrd="0" presId="urn:microsoft.com/office/officeart/2005/8/layout/vList5"/>
    <dgm:cxn modelId="{0433B41B-F702-4B51-A214-E5CBB2F819BD}" type="presParOf" srcId="{C1EB5216-8CB2-4052-9D76-F7598029104D}" destId="{2B514DAD-CD7A-478B-BF75-C6E44D1E7974}" srcOrd="0" destOrd="0" presId="urn:microsoft.com/office/officeart/2005/8/layout/vList5"/>
    <dgm:cxn modelId="{2DE068A4-A1A5-4792-BA03-72D37E7436A7}" type="presParOf" srcId="{C1EB5216-8CB2-4052-9D76-F7598029104D}" destId="{7B435EAB-03B5-4206-9FEC-7091B9EB8A88}" srcOrd="1" destOrd="0" presId="urn:microsoft.com/office/officeart/2005/8/layout/vList5"/>
    <dgm:cxn modelId="{6E27FD6C-DE21-4773-8A32-2A9EAA8549D3}" type="presParOf" srcId="{2C1A62F1-B3AB-48C7-89D9-7DB117585E44}" destId="{E3FED0A1-6B2E-427B-9B01-F605369B78FC}" srcOrd="1" destOrd="0" presId="urn:microsoft.com/office/officeart/2005/8/layout/vList5"/>
    <dgm:cxn modelId="{AAC07FB2-17A7-441A-9159-A28D8152557A}" type="presParOf" srcId="{2C1A62F1-B3AB-48C7-89D9-7DB117585E44}" destId="{5781699C-4985-4467-A050-0996EE0C2C3C}" srcOrd="2" destOrd="0" presId="urn:microsoft.com/office/officeart/2005/8/layout/vList5"/>
    <dgm:cxn modelId="{86218698-8499-4468-94D8-21D92AA2E6F2}" type="presParOf" srcId="{5781699C-4985-4467-A050-0996EE0C2C3C}" destId="{FA7807FD-304A-4E93-B66B-94E1AAC7202D}" srcOrd="0" destOrd="0" presId="urn:microsoft.com/office/officeart/2005/8/layout/vList5"/>
    <dgm:cxn modelId="{AC3A27A7-364F-4BAF-8E36-7BE72547C759}" type="presParOf" srcId="{5781699C-4985-4467-A050-0996EE0C2C3C}" destId="{25E1D79A-BEB5-4DDA-89C3-63F7469EF81E}" srcOrd="1" destOrd="0" presId="urn:microsoft.com/office/officeart/2005/8/layout/vList5"/>
    <dgm:cxn modelId="{7AD87241-4834-4CEC-81F6-4F199BCC8041}" type="presParOf" srcId="{2C1A62F1-B3AB-48C7-89D9-7DB117585E44}" destId="{B1894BDE-1C49-4D65-B4CB-C0CD28C94EAA}" srcOrd="3" destOrd="0" presId="urn:microsoft.com/office/officeart/2005/8/layout/vList5"/>
    <dgm:cxn modelId="{E9D5D0C1-2C67-4083-BB54-1049D9053CBB}" type="presParOf" srcId="{2C1A62F1-B3AB-48C7-89D9-7DB117585E44}" destId="{AAA34AF0-C7E0-42CA-BFE9-9D650EA5B91B}" srcOrd="4" destOrd="0" presId="urn:microsoft.com/office/officeart/2005/8/layout/vList5"/>
    <dgm:cxn modelId="{DB2F1EE3-3E55-4A4E-8B11-F9B21C849F22}" type="presParOf" srcId="{AAA34AF0-C7E0-42CA-BFE9-9D650EA5B91B}" destId="{20D03689-6DEF-4F71-B479-D20ED2687ED3}" srcOrd="0" destOrd="0" presId="urn:microsoft.com/office/officeart/2005/8/layout/vList5"/>
    <dgm:cxn modelId="{D2F1D1C6-AB24-4EBC-A292-B6C07EAD3778}" type="presParOf" srcId="{AAA34AF0-C7E0-42CA-BFE9-9D650EA5B91B}" destId="{4E7E912B-08EC-40C0-B130-1EC3D6005CFA}"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F4BECC6-FD57-4F59-8881-5E287663919D}"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ID"/>
        </a:p>
      </dgm:t>
    </dgm:pt>
    <dgm:pt modelId="{EC315BAF-8CEE-46D4-A5A8-83747A76FEDE}">
      <dgm:prSet phldrT="[Text]"/>
      <dgm:spPr/>
      <dgm:t>
        <a:bodyPr/>
        <a:lstStyle/>
        <a:p>
          <a:r>
            <a:rPr lang="en-US" dirty="0"/>
            <a:t>1</a:t>
          </a:r>
          <a:endParaRPr lang="en-ID" dirty="0"/>
        </a:p>
      </dgm:t>
    </dgm:pt>
    <dgm:pt modelId="{B4BDEFBD-6503-4C81-B24B-D44641FC5BE8}" type="parTrans" cxnId="{04037573-533F-4E08-87E3-397644795CA2}">
      <dgm:prSet/>
      <dgm:spPr/>
      <dgm:t>
        <a:bodyPr/>
        <a:lstStyle/>
        <a:p>
          <a:endParaRPr lang="en-ID"/>
        </a:p>
      </dgm:t>
    </dgm:pt>
    <dgm:pt modelId="{A1A73A6F-1A77-4DD5-A8D4-FE46E5458B4F}" type="sibTrans" cxnId="{04037573-533F-4E08-87E3-397644795CA2}">
      <dgm:prSet/>
      <dgm:spPr/>
      <dgm:t>
        <a:bodyPr/>
        <a:lstStyle/>
        <a:p>
          <a:endParaRPr lang="en-ID"/>
        </a:p>
      </dgm:t>
    </dgm:pt>
    <dgm:pt modelId="{204751AA-F2DA-452B-AF30-76053784E8F6}">
      <dgm:prSet phldrT="[Text]"/>
      <dgm:spPr/>
      <dgm:t>
        <a:bodyPr/>
        <a:lstStyle/>
        <a:p>
          <a:pPr marL="0" indent="0" algn="just">
            <a:buFontTx/>
            <a:buNone/>
          </a:pPr>
          <a:r>
            <a:rPr lang="en-ID" dirty="0"/>
            <a:t>Multimodal literacy encompasses not only technical skills but also interpretive, collaborative, and adaptive abilities within complex digital environments.</a:t>
          </a:r>
        </a:p>
      </dgm:t>
    </dgm:pt>
    <dgm:pt modelId="{9FF7A038-EE05-4383-8487-CD065FF7C529}" type="parTrans" cxnId="{861068D4-FAC6-41FB-857A-D36A88629BDD}">
      <dgm:prSet/>
      <dgm:spPr/>
      <dgm:t>
        <a:bodyPr/>
        <a:lstStyle/>
        <a:p>
          <a:endParaRPr lang="en-ID"/>
        </a:p>
      </dgm:t>
    </dgm:pt>
    <dgm:pt modelId="{4BDE4F55-478F-4C44-BD25-BE1C81EBCD34}" type="sibTrans" cxnId="{861068D4-FAC6-41FB-857A-D36A88629BDD}">
      <dgm:prSet/>
      <dgm:spPr/>
      <dgm:t>
        <a:bodyPr/>
        <a:lstStyle/>
        <a:p>
          <a:endParaRPr lang="en-ID"/>
        </a:p>
      </dgm:t>
    </dgm:pt>
    <dgm:pt modelId="{DE84EBDB-1655-438F-9C60-0FFE6A77F6E1}">
      <dgm:prSet phldrT="[Text]"/>
      <dgm:spPr/>
      <dgm:t>
        <a:bodyPr/>
        <a:lstStyle/>
        <a:p>
          <a:r>
            <a:rPr lang="en-US" dirty="0"/>
            <a:t>2</a:t>
          </a:r>
          <a:endParaRPr lang="en-ID" dirty="0"/>
        </a:p>
      </dgm:t>
    </dgm:pt>
    <dgm:pt modelId="{C75DFF23-1C40-486B-AB3E-26DB93AD3342}" type="parTrans" cxnId="{210F5FE9-ACE7-491F-BCD8-6DDD413A8098}">
      <dgm:prSet/>
      <dgm:spPr/>
      <dgm:t>
        <a:bodyPr/>
        <a:lstStyle/>
        <a:p>
          <a:endParaRPr lang="en-ID"/>
        </a:p>
      </dgm:t>
    </dgm:pt>
    <dgm:pt modelId="{9F7F6CED-E9A6-4C0F-8939-918823250D6A}" type="sibTrans" cxnId="{210F5FE9-ACE7-491F-BCD8-6DDD413A8098}">
      <dgm:prSet/>
      <dgm:spPr/>
      <dgm:t>
        <a:bodyPr/>
        <a:lstStyle/>
        <a:p>
          <a:endParaRPr lang="en-ID"/>
        </a:p>
      </dgm:t>
    </dgm:pt>
    <dgm:pt modelId="{E6C96716-E729-4B9B-B1B8-8F634A668E84}">
      <dgm:prSet phldrT="[Text]"/>
      <dgm:spPr/>
      <dgm:t>
        <a:bodyPr/>
        <a:lstStyle/>
        <a:p>
          <a:pPr marL="0" indent="0" algn="just">
            <a:buNone/>
          </a:pPr>
          <a:r>
            <a:rPr lang="en-ID" dirty="0"/>
            <a:t>Educational policy should prioritize the development of curricula that integrate multimodal digital literacy from an early stage.</a:t>
          </a:r>
        </a:p>
      </dgm:t>
    </dgm:pt>
    <dgm:pt modelId="{30B31E38-A207-4E51-B05F-B05B2B3B2D12}" type="parTrans" cxnId="{1C8246B4-5907-4406-961B-1818FEA03E5D}">
      <dgm:prSet/>
      <dgm:spPr/>
      <dgm:t>
        <a:bodyPr/>
        <a:lstStyle/>
        <a:p>
          <a:endParaRPr lang="en-ID"/>
        </a:p>
      </dgm:t>
    </dgm:pt>
    <dgm:pt modelId="{B3A45335-A158-4C81-83C6-CC74F4D65B16}" type="sibTrans" cxnId="{1C8246B4-5907-4406-961B-1818FEA03E5D}">
      <dgm:prSet/>
      <dgm:spPr/>
      <dgm:t>
        <a:bodyPr/>
        <a:lstStyle/>
        <a:p>
          <a:endParaRPr lang="en-ID"/>
        </a:p>
      </dgm:t>
    </dgm:pt>
    <dgm:pt modelId="{844DD307-D693-47B1-BF9B-26C6F9C4E711}">
      <dgm:prSet phldrT="[Text]"/>
      <dgm:spPr/>
      <dgm:t>
        <a:bodyPr/>
        <a:lstStyle/>
        <a:p>
          <a:r>
            <a:rPr lang="en-US" dirty="0"/>
            <a:t>3</a:t>
          </a:r>
          <a:endParaRPr lang="en-ID" dirty="0"/>
        </a:p>
      </dgm:t>
    </dgm:pt>
    <dgm:pt modelId="{81F80DB3-0C2E-4065-AA08-7B2268E07028}" type="parTrans" cxnId="{66FE72FD-72E7-4921-B586-F0E7775DDF59}">
      <dgm:prSet/>
      <dgm:spPr/>
      <dgm:t>
        <a:bodyPr/>
        <a:lstStyle/>
        <a:p>
          <a:endParaRPr lang="en-ID"/>
        </a:p>
      </dgm:t>
    </dgm:pt>
    <dgm:pt modelId="{50884A40-A550-4E90-B6F1-072B30FAB0EE}" type="sibTrans" cxnId="{66FE72FD-72E7-4921-B586-F0E7775DDF59}">
      <dgm:prSet/>
      <dgm:spPr/>
      <dgm:t>
        <a:bodyPr/>
        <a:lstStyle/>
        <a:p>
          <a:endParaRPr lang="en-ID"/>
        </a:p>
      </dgm:t>
    </dgm:pt>
    <dgm:pt modelId="{219A56EE-CB3B-4457-AB71-DEEC9D098C80}">
      <dgm:prSet phldrT="[Text]"/>
      <dgm:spPr/>
      <dgm:t>
        <a:bodyPr/>
        <a:lstStyle/>
        <a:p>
          <a:pPr marL="0" indent="0">
            <a:buFontTx/>
            <a:buNone/>
          </a:pPr>
          <a:r>
            <a:rPr lang="en-ID" dirty="0"/>
            <a:t>Youth training programs should incorporate elements of leadership, entrepreneurial initiative, and an understanding of the dynamics of digital-based sustainable tourism.</a:t>
          </a:r>
        </a:p>
      </dgm:t>
    </dgm:pt>
    <dgm:pt modelId="{CF03CC9F-64EB-449E-98E4-68CC0C1161C0}" type="parTrans" cxnId="{CE7692BC-9F41-41EF-9125-63435FEBB603}">
      <dgm:prSet/>
      <dgm:spPr/>
      <dgm:t>
        <a:bodyPr/>
        <a:lstStyle/>
        <a:p>
          <a:endParaRPr lang="en-ID"/>
        </a:p>
      </dgm:t>
    </dgm:pt>
    <dgm:pt modelId="{EECB84C7-BAA3-4DA5-A29E-CB1C04ED9C8E}" type="sibTrans" cxnId="{CE7692BC-9F41-41EF-9125-63435FEBB603}">
      <dgm:prSet/>
      <dgm:spPr/>
      <dgm:t>
        <a:bodyPr/>
        <a:lstStyle/>
        <a:p>
          <a:endParaRPr lang="en-ID"/>
        </a:p>
      </dgm:t>
    </dgm:pt>
    <dgm:pt modelId="{1AF7D98C-8541-4408-8A4C-B6A9234D1834}">
      <dgm:prSet phldrT="[Text]"/>
      <dgm:spPr/>
      <dgm:t>
        <a:bodyPr/>
        <a:lstStyle/>
        <a:p>
          <a:pPr marL="0" indent="0">
            <a:buFontTx/>
            <a:buNone/>
          </a:pPr>
          <a:r>
            <a:rPr lang="en-US" dirty="0"/>
            <a:t>4</a:t>
          </a:r>
          <a:endParaRPr lang="en-ID" dirty="0"/>
        </a:p>
      </dgm:t>
    </dgm:pt>
    <dgm:pt modelId="{679937E6-EBC2-4BC3-912C-3483C79F3F06}" type="parTrans" cxnId="{EC367552-D48D-4145-A24A-3278FD21DC6C}">
      <dgm:prSet/>
      <dgm:spPr/>
      <dgm:t>
        <a:bodyPr/>
        <a:lstStyle/>
        <a:p>
          <a:endParaRPr lang="en-ID"/>
        </a:p>
      </dgm:t>
    </dgm:pt>
    <dgm:pt modelId="{1EE96421-9F90-4843-AB4F-EB9B4FCAB938}" type="sibTrans" cxnId="{EC367552-D48D-4145-A24A-3278FD21DC6C}">
      <dgm:prSet/>
      <dgm:spPr/>
      <dgm:t>
        <a:bodyPr/>
        <a:lstStyle/>
        <a:p>
          <a:endParaRPr lang="en-ID"/>
        </a:p>
      </dgm:t>
    </dgm:pt>
    <dgm:pt modelId="{6223346E-10FB-48A1-B1DA-F3CB8115C479}">
      <dgm:prSet/>
      <dgm:spPr/>
      <dgm:t>
        <a:bodyPr/>
        <a:lstStyle/>
        <a:p>
          <a:pPr marL="0" indent="0">
            <a:buFontTx/>
            <a:buNone/>
          </a:pPr>
          <a:r>
            <a:rPr lang="en-ID" dirty="0"/>
            <a:t>Both government and private sectors are encouraged to establish entrepreneurial incubators that foster and support these dual competencies.</a:t>
          </a:r>
        </a:p>
      </dgm:t>
    </dgm:pt>
    <dgm:pt modelId="{38364426-6455-4616-8B06-2C6FAE8C49F1}" type="parTrans" cxnId="{23926D3B-757E-442E-95F7-826B75A47D6C}">
      <dgm:prSet/>
      <dgm:spPr/>
      <dgm:t>
        <a:bodyPr/>
        <a:lstStyle/>
        <a:p>
          <a:endParaRPr lang="en-ID"/>
        </a:p>
      </dgm:t>
    </dgm:pt>
    <dgm:pt modelId="{41E604EA-F758-44D2-B0C2-8E0B41453F57}" type="sibTrans" cxnId="{23926D3B-757E-442E-95F7-826B75A47D6C}">
      <dgm:prSet/>
      <dgm:spPr/>
      <dgm:t>
        <a:bodyPr/>
        <a:lstStyle/>
        <a:p>
          <a:endParaRPr lang="en-ID"/>
        </a:p>
      </dgm:t>
    </dgm:pt>
    <dgm:pt modelId="{C89C8B25-6FF5-418C-B0A6-C2A13EF5BCDD}" type="pres">
      <dgm:prSet presAssocID="{6F4BECC6-FD57-4F59-8881-5E287663919D}" presName="linearFlow" presStyleCnt="0">
        <dgm:presLayoutVars>
          <dgm:dir/>
          <dgm:animLvl val="lvl"/>
          <dgm:resizeHandles val="exact"/>
        </dgm:presLayoutVars>
      </dgm:prSet>
      <dgm:spPr/>
    </dgm:pt>
    <dgm:pt modelId="{99A146A5-EF49-4640-8FFB-3A8A07248690}" type="pres">
      <dgm:prSet presAssocID="{EC315BAF-8CEE-46D4-A5A8-83747A76FEDE}" presName="composite" presStyleCnt="0"/>
      <dgm:spPr/>
    </dgm:pt>
    <dgm:pt modelId="{A8CFE8B9-49F8-4F14-888A-097F49376613}" type="pres">
      <dgm:prSet presAssocID="{EC315BAF-8CEE-46D4-A5A8-83747A76FEDE}" presName="parentText" presStyleLbl="alignNode1" presStyleIdx="0" presStyleCnt="4">
        <dgm:presLayoutVars>
          <dgm:chMax val="1"/>
          <dgm:bulletEnabled val="1"/>
        </dgm:presLayoutVars>
      </dgm:prSet>
      <dgm:spPr/>
    </dgm:pt>
    <dgm:pt modelId="{6B7E8B72-E751-4B4A-AC31-5A3FE3E83A5F}" type="pres">
      <dgm:prSet presAssocID="{EC315BAF-8CEE-46D4-A5A8-83747A76FEDE}" presName="descendantText" presStyleLbl="alignAcc1" presStyleIdx="0" presStyleCnt="4">
        <dgm:presLayoutVars>
          <dgm:bulletEnabled val="1"/>
        </dgm:presLayoutVars>
      </dgm:prSet>
      <dgm:spPr/>
    </dgm:pt>
    <dgm:pt modelId="{CC721D71-EB34-47DB-A9E9-9C4008249181}" type="pres">
      <dgm:prSet presAssocID="{A1A73A6F-1A77-4DD5-A8D4-FE46E5458B4F}" presName="sp" presStyleCnt="0"/>
      <dgm:spPr/>
    </dgm:pt>
    <dgm:pt modelId="{D2533753-B798-4657-BC47-3E117594202A}" type="pres">
      <dgm:prSet presAssocID="{DE84EBDB-1655-438F-9C60-0FFE6A77F6E1}" presName="composite" presStyleCnt="0"/>
      <dgm:spPr/>
    </dgm:pt>
    <dgm:pt modelId="{A9485459-C7D9-4F4D-AA9F-EA52796B0394}" type="pres">
      <dgm:prSet presAssocID="{DE84EBDB-1655-438F-9C60-0FFE6A77F6E1}" presName="parentText" presStyleLbl="alignNode1" presStyleIdx="1" presStyleCnt="4">
        <dgm:presLayoutVars>
          <dgm:chMax val="1"/>
          <dgm:bulletEnabled val="1"/>
        </dgm:presLayoutVars>
      </dgm:prSet>
      <dgm:spPr/>
    </dgm:pt>
    <dgm:pt modelId="{CD18BF1B-C432-4A6D-BEC0-1DA2E1C73945}" type="pres">
      <dgm:prSet presAssocID="{DE84EBDB-1655-438F-9C60-0FFE6A77F6E1}" presName="descendantText" presStyleLbl="alignAcc1" presStyleIdx="1" presStyleCnt="4">
        <dgm:presLayoutVars>
          <dgm:bulletEnabled val="1"/>
        </dgm:presLayoutVars>
      </dgm:prSet>
      <dgm:spPr/>
    </dgm:pt>
    <dgm:pt modelId="{C29B038D-2649-46FA-9DFD-B518DDEAF39A}" type="pres">
      <dgm:prSet presAssocID="{9F7F6CED-E9A6-4C0F-8939-918823250D6A}" presName="sp" presStyleCnt="0"/>
      <dgm:spPr/>
    </dgm:pt>
    <dgm:pt modelId="{D678CD10-3EAC-4C61-A871-4E1082C3DFC3}" type="pres">
      <dgm:prSet presAssocID="{844DD307-D693-47B1-BF9B-26C6F9C4E711}" presName="composite" presStyleCnt="0"/>
      <dgm:spPr/>
    </dgm:pt>
    <dgm:pt modelId="{DACA8661-D4FF-449D-B0E2-1918F79E04FF}" type="pres">
      <dgm:prSet presAssocID="{844DD307-D693-47B1-BF9B-26C6F9C4E711}" presName="parentText" presStyleLbl="alignNode1" presStyleIdx="2" presStyleCnt="4">
        <dgm:presLayoutVars>
          <dgm:chMax val="1"/>
          <dgm:bulletEnabled val="1"/>
        </dgm:presLayoutVars>
      </dgm:prSet>
      <dgm:spPr/>
    </dgm:pt>
    <dgm:pt modelId="{745946C5-C34C-4041-8EDE-906E2C4CF72C}" type="pres">
      <dgm:prSet presAssocID="{844DD307-D693-47B1-BF9B-26C6F9C4E711}" presName="descendantText" presStyleLbl="alignAcc1" presStyleIdx="2" presStyleCnt="4">
        <dgm:presLayoutVars>
          <dgm:bulletEnabled val="1"/>
        </dgm:presLayoutVars>
      </dgm:prSet>
      <dgm:spPr/>
    </dgm:pt>
    <dgm:pt modelId="{2BE5D99D-0836-46C5-90E7-A919A82DC9DD}" type="pres">
      <dgm:prSet presAssocID="{50884A40-A550-4E90-B6F1-072B30FAB0EE}" presName="sp" presStyleCnt="0"/>
      <dgm:spPr/>
    </dgm:pt>
    <dgm:pt modelId="{F36DC1D5-F723-4F1B-AB63-A22AB9F360A9}" type="pres">
      <dgm:prSet presAssocID="{1AF7D98C-8541-4408-8A4C-B6A9234D1834}" presName="composite" presStyleCnt="0"/>
      <dgm:spPr/>
    </dgm:pt>
    <dgm:pt modelId="{10B96030-AD04-40F3-8F40-C810D26513B1}" type="pres">
      <dgm:prSet presAssocID="{1AF7D98C-8541-4408-8A4C-B6A9234D1834}" presName="parentText" presStyleLbl="alignNode1" presStyleIdx="3" presStyleCnt="4">
        <dgm:presLayoutVars>
          <dgm:chMax val="1"/>
          <dgm:bulletEnabled val="1"/>
        </dgm:presLayoutVars>
      </dgm:prSet>
      <dgm:spPr/>
    </dgm:pt>
    <dgm:pt modelId="{BA169E81-2499-4364-BBF6-6003D4B965F2}" type="pres">
      <dgm:prSet presAssocID="{1AF7D98C-8541-4408-8A4C-B6A9234D1834}" presName="descendantText" presStyleLbl="alignAcc1" presStyleIdx="3" presStyleCnt="4">
        <dgm:presLayoutVars>
          <dgm:bulletEnabled val="1"/>
        </dgm:presLayoutVars>
      </dgm:prSet>
      <dgm:spPr/>
    </dgm:pt>
  </dgm:ptLst>
  <dgm:cxnLst>
    <dgm:cxn modelId="{4DE71E28-4896-46E3-A281-A88A65657FB6}" type="presOf" srcId="{E6C96716-E729-4B9B-B1B8-8F634A668E84}" destId="{CD18BF1B-C432-4A6D-BEC0-1DA2E1C73945}" srcOrd="0" destOrd="0" presId="urn:microsoft.com/office/officeart/2005/8/layout/chevron2"/>
    <dgm:cxn modelId="{F11DB32F-DC2A-4487-96EF-570EE007DC50}" type="presOf" srcId="{219A56EE-CB3B-4457-AB71-DEEC9D098C80}" destId="{745946C5-C34C-4041-8EDE-906E2C4CF72C}" srcOrd="0" destOrd="0" presId="urn:microsoft.com/office/officeart/2005/8/layout/chevron2"/>
    <dgm:cxn modelId="{6C172B38-ACA3-413F-846D-84C2D0F6D0E0}" type="presOf" srcId="{DE84EBDB-1655-438F-9C60-0FFE6A77F6E1}" destId="{A9485459-C7D9-4F4D-AA9F-EA52796B0394}" srcOrd="0" destOrd="0" presId="urn:microsoft.com/office/officeart/2005/8/layout/chevron2"/>
    <dgm:cxn modelId="{23926D3B-757E-442E-95F7-826B75A47D6C}" srcId="{1AF7D98C-8541-4408-8A4C-B6A9234D1834}" destId="{6223346E-10FB-48A1-B1DA-F3CB8115C479}" srcOrd="0" destOrd="0" parTransId="{38364426-6455-4616-8B06-2C6FAE8C49F1}" sibTransId="{41E604EA-F758-44D2-B0C2-8E0B41453F57}"/>
    <dgm:cxn modelId="{0BD9B44F-12E8-4A30-A41F-7E37819F48DA}" type="presOf" srcId="{6223346E-10FB-48A1-B1DA-F3CB8115C479}" destId="{BA169E81-2499-4364-BBF6-6003D4B965F2}" srcOrd="0" destOrd="0" presId="urn:microsoft.com/office/officeart/2005/8/layout/chevron2"/>
    <dgm:cxn modelId="{93EA3D71-CFFF-4FD1-B5C9-97D55AAA8923}" type="presOf" srcId="{EC315BAF-8CEE-46D4-A5A8-83747A76FEDE}" destId="{A8CFE8B9-49F8-4F14-888A-097F49376613}" srcOrd="0" destOrd="0" presId="urn:microsoft.com/office/officeart/2005/8/layout/chevron2"/>
    <dgm:cxn modelId="{EC367552-D48D-4145-A24A-3278FD21DC6C}" srcId="{6F4BECC6-FD57-4F59-8881-5E287663919D}" destId="{1AF7D98C-8541-4408-8A4C-B6A9234D1834}" srcOrd="3" destOrd="0" parTransId="{679937E6-EBC2-4BC3-912C-3483C79F3F06}" sibTransId="{1EE96421-9F90-4843-AB4F-EB9B4FCAB938}"/>
    <dgm:cxn modelId="{04037573-533F-4E08-87E3-397644795CA2}" srcId="{6F4BECC6-FD57-4F59-8881-5E287663919D}" destId="{EC315BAF-8CEE-46D4-A5A8-83747A76FEDE}" srcOrd="0" destOrd="0" parTransId="{B4BDEFBD-6503-4C81-B24B-D44641FC5BE8}" sibTransId="{A1A73A6F-1A77-4DD5-A8D4-FE46E5458B4F}"/>
    <dgm:cxn modelId="{8171F58D-1D34-4F31-BE65-BE3E439D3A43}" type="presOf" srcId="{1AF7D98C-8541-4408-8A4C-B6A9234D1834}" destId="{10B96030-AD04-40F3-8F40-C810D26513B1}" srcOrd="0" destOrd="0" presId="urn:microsoft.com/office/officeart/2005/8/layout/chevron2"/>
    <dgm:cxn modelId="{1C8246B4-5907-4406-961B-1818FEA03E5D}" srcId="{DE84EBDB-1655-438F-9C60-0FFE6A77F6E1}" destId="{E6C96716-E729-4B9B-B1B8-8F634A668E84}" srcOrd="0" destOrd="0" parTransId="{30B31E38-A207-4E51-B05F-B05B2B3B2D12}" sibTransId="{B3A45335-A158-4C81-83C6-CC74F4D65B16}"/>
    <dgm:cxn modelId="{CE7692BC-9F41-41EF-9125-63435FEBB603}" srcId="{844DD307-D693-47B1-BF9B-26C6F9C4E711}" destId="{219A56EE-CB3B-4457-AB71-DEEC9D098C80}" srcOrd="0" destOrd="0" parTransId="{CF03CC9F-64EB-449E-98E4-68CC0C1161C0}" sibTransId="{EECB84C7-BAA3-4DA5-A29E-CB1C04ED9C8E}"/>
    <dgm:cxn modelId="{5742BFCA-7246-4D3A-8DCC-C3E32B7D701B}" type="presOf" srcId="{844DD307-D693-47B1-BF9B-26C6F9C4E711}" destId="{DACA8661-D4FF-449D-B0E2-1918F79E04FF}" srcOrd="0" destOrd="0" presId="urn:microsoft.com/office/officeart/2005/8/layout/chevron2"/>
    <dgm:cxn modelId="{861068D4-FAC6-41FB-857A-D36A88629BDD}" srcId="{EC315BAF-8CEE-46D4-A5A8-83747A76FEDE}" destId="{204751AA-F2DA-452B-AF30-76053784E8F6}" srcOrd="0" destOrd="0" parTransId="{9FF7A038-EE05-4383-8487-CD065FF7C529}" sibTransId="{4BDE4F55-478F-4C44-BD25-BE1C81EBCD34}"/>
    <dgm:cxn modelId="{210F5FE9-ACE7-491F-BCD8-6DDD413A8098}" srcId="{6F4BECC6-FD57-4F59-8881-5E287663919D}" destId="{DE84EBDB-1655-438F-9C60-0FFE6A77F6E1}" srcOrd="1" destOrd="0" parTransId="{C75DFF23-1C40-486B-AB3E-26DB93AD3342}" sibTransId="{9F7F6CED-E9A6-4C0F-8939-918823250D6A}"/>
    <dgm:cxn modelId="{2B8666E9-06D7-4D0C-83FD-F93B318742C6}" type="presOf" srcId="{6F4BECC6-FD57-4F59-8881-5E287663919D}" destId="{C89C8B25-6FF5-418C-B0A6-C2A13EF5BCDD}" srcOrd="0" destOrd="0" presId="urn:microsoft.com/office/officeart/2005/8/layout/chevron2"/>
    <dgm:cxn modelId="{FB5ADFFC-CB7B-4CD8-95D4-5B42DEFD6216}" type="presOf" srcId="{204751AA-F2DA-452B-AF30-76053784E8F6}" destId="{6B7E8B72-E751-4B4A-AC31-5A3FE3E83A5F}" srcOrd="0" destOrd="0" presId="urn:microsoft.com/office/officeart/2005/8/layout/chevron2"/>
    <dgm:cxn modelId="{66FE72FD-72E7-4921-B586-F0E7775DDF59}" srcId="{6F4BECC6-FD57-4F59-8881-5E287663919D}" destId="{844DD307-D693-47B1-BF9B-26C6F9C4E711}" srcOrd="2" destOrd="0" parTransId="{81F80DB3-0C2E-4065-AA08-7B2268E07028}" sibTransId="{50884A40-A550-4E90-B6F1-072B30FAB0EE}"/>
    <dgm:cxn modelId="{A4C67449-2898-43E7-8152-C73811290212}" type="presParOf" srcId="{C89C8B25-6FF5-418C-B0A6-C2A13EF5BCDD}" destId="{99A146A5-EF49-4640-8FFB-3A8A07248690}" srcOrd="0" destOrd="0" presId="urn:microsoft.com/office/officeart/2005/8/layout/chevron2"/>
    <dgm:cxn modelId="{1A419F09-19C5-412E-B70A-72AD14BBE2A7}" type="presParOf" srcId="{99A146A5-EF49-4640-8FFB-3A8A07248690}" destId="{A8CFE8B9-49F8-4F14-888A-097F49376613}" srcOrd="0" destOrd="0" presId="urn:microsoft.com/office/officeart/2005/8/layout/chevron2"/>
    <dgm:cxn modelId="{FA12D122-82E1-4EB8-A1D8-4C33B97FB059}" type="presParOf" srcId="{99A146A5-EF49-4640-8FFB-3A8A07248690}" destId="{6B7E8B72-E751-4B4A-AC31-5A3FE3E83A5F}" srcOrd="1" destOrd="0" presId="urn:microsoft.com/office/officeart/2005/8/layout/chevron2"/>
    <dgm:cxn modelId="{E5D02EF7-E2E2-45B4-A106-0FFA5AAC6A7E}" type="presParOf" srcId="{C89C8B25-6FF5-418C-B0A6-C2A13EF5BCDD}" destId="{CC721D71-EB34-47DB-A9E9-9C4008249181}" srcOrd="1" destOrd="0" presId="urn:microsoft.com/office/officeart/2005/8/layout/chevron2"/>
    <dgm:cxn modelId="{95C86852-025B-4A39-B019-B13F81481F8F}" type="presParOf" srcId="{C89C8B25-6FF5-418C-B0A6-C2A13EF5BCDD}" destId="{D2533753-B798-4657-BC47-3E117594202A}" srcOrd="2" destOrd="0" presId="urn:microsoft.com/office/officeart/2005/8/layout/chevron2"/>
    <dgm:cxn modelId="{470BA871-B355-4C81-8F9A-64FEE6A4CD95}" type="presParOf" srcId="{D2533753-B798-4657-BC47-3E117594202A}" destId="{A9485459-C7D9-4F4D-AA9F-EA52796B0394}" srcOrd="0" destOrd="0" presId="urn:microsoft.com/office/officeart/2005/8/layout/chevron2"/>
    <dgm:cxn modelId="{1607EFCA-93F2-4327-ADE0-2F49C112348B}" type="presParOf" srcId="{D2533753-B798-4657-BC47-3E117594202A}" destId="{CD18BF1B-C432-4A6D-BEC0-1DA2E1C73945}" srcOrd="1" destOrd="0" presId="urn:microsoft.com/office/officeart/2005/8/layout/chevron2"/>
    <dgm:cxn modelId="{C08A26D8-B539-42D0-9DDB-4F9512FB583C}" type="presParOf" srcId="{C89C8B25-6FF5-418C-B0A6-C2A13EF5BCDD}" destId="{C29B038D-2649-46FA-9DFD-B518DDEAF39A}" srcOrd="3" destOrd="0" presId="urn:microsoft.com/office/officeart/2005/8/layout/chevron2"/>
    <dgm:cxn modelId="{6A03F8C6-DCEF-4FF2-B357-0E76BF627277}" type="presParOf" srcId="{C89C8B25-6FF5-418C-B0A6-C2A13EF5BCDD}" destId="{D678CD10-3EAC-4C61-A871-4E1082C3DFC3}" srcOrd="4" destOrd="0" presId="urn:microsoft.com/office/officeart/2005/8/layout/chevron2"/>
    <dgm:cxn modelId="{AA8FB38C-66E2-4B92-AD3D-2CE6B7A24591}" type="presParOf" srcId="{D678CD10-3EAC-4C61-A871-4E1082C3DFC3}" destId="{DACA8661-D4FF-449D-B0E2-1918F79E04FF}" srcOrd="0" destOrd="0" presId="urn:microsoft.com/office/officeart/2005/8/layout/chevron2"/>
    <dgm:cxn modelId="{F197C93B-5A6B-4A38-B56F-3C44B6919F27}" type="presParOf" srcId="{D678CD10-3EAC-4C61-A871-4E1082C3DFC3}" destId="{745946C5-C34C-4041-8EDE-906E2C4CF72C}" srcOrd="1" destOrd="0" presId="urn:microsoft.com/office/officeart/2005/8/layout/chevron2"/>
    <dgm:cxn modelId="{C36B9F88-D49C-44A5-995F-C65A91C8F51B}" type="presParOf" srcId="{C89C8B25-6FF5-418C-B0A6-C2A13EF5BCDD}" destId="{2BE5D99D-0836-46C5-90E7-A919A82DC9DD}" srcOrd="5" destOrd="0" presId="urn:microsoft.com/office/officeart/2005/8/layout/chevron2"/>
    <dgm:cxn modelId="{A609AD2B-0EEA-47F7-8FEE-7F20630BE963}" type="presParOf" srcId="{C89C8B25-6FF5-418C-B0A6-C2A13EF5BCDD}" destId="{F36DC1D5-F723-4F1B-AB63-A22AB9F360A9}" srcOrd="6" destOrd="0" presId="urn:microsoft.com/office/officeart/2005/8/layout/chevron2"/>
    <dgm:cxn modelId="{56E6C553-3B9B-4B34-A754-69682505017F}" type="presParOf" srcId="{F36DC1D5-F723-4F1B-AB63-A22AB9F360A9}" destId="{10B96030-AD04-40F3-8F40-C810D26513B1}" srcOrd="0" destOrd="0" presId="urn:microsoft.com/office/officeart/2005/8/layout/chevron2"/>
    <dgm:cxn modelId="{D8F3B775-7F4B-466B-95CA-3FB6ED78FB99}" type="presParOf" srcId="{F36DC1D5-F723-4F1B-AB63-A22AB9F360A9}" destId="{BA169E81-2499-4364-BBF6-6003D4B965F2}"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435EAB-03B5-4206-9FEC-7091B9EB8A88}">
      <dsp:nvSpPr>
        <dsp:cNvPr id="0" name=""/>
        <dsp:cNvSpPr/>
      </dsp:nvSpPr>
      <dsp:spPr>
        <a:xfrm rot="5400000">
          <a:off x="6589693" y="-2661723"/>
          <a:ext cx="1121829" cy="67299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0020" tIns="80010" rIns="160020" bIns="80010" numCol="1" spcCol="1270" anchor="ctr" anchorCtr="0">
          <a:noAutofit/>
        </a:bodyPr>
        <a:lstStyle/>
        <a:p>
          <a:pPr marL="228600" lvl="1" indent="-228600" algn="just" defTabSz="889000">
            <a:lnSpc>
              <a:spcPct val="90000"/>
            </a:lnSpc>
            <a:spcBef>
              <a:spcPct val="0"/>
            </a:spcBef>
            <a:spcAft>
              <a:spcPct val="15000"/>
            </a:spcAft>
            <a:buChar char="•"/>
          </a:pPr>
          <a:r>
            <a:rPr lang="en-ID" sz="2000" b="1" kern="1200" dirty="0"/>
            <a:t>Multimodal literacy</a:t>
          </a:r>
          <a:r>
            <a:rPr lang="en-ID" sz="2000" kern="1200" dirty="0"/>
            <a:t> shows a significant correlation with </a:t>
          </a:r>
          <a:r>
            <a:rPr lang="en-ID" sz="2000" b="1" kern="1200" dirty="0"/>
            <a:t>youth empowerment</a:t>
          </a:r>
          <a:r>
            <a:rPr lang="en-ID" sz="2000" kern="1200" dirty="0"/>
            <a:t> (r = 0.640), as well as with </a:t>
          </a:r>
          <a:r>
            <a:rPr lang="en-ID" sz="2000" b="1" kern="1200" dirty="0"/>
            <a:t>digital entrepreneurship readiness</a:t>
          </a:r>
          <a:r>
            <a:rPr lang="en-ID" sz="2000" kern="1200" dirty="0"/>
            <a:t> (r = 0.658)</a:t>
          </a:r>
        </a:p>
      </dsp:txBody>
      <dsp:txXfrm rot="-5400000">
        <a:off x="3785616" y="197117"/>
        <a:ext cx="6675221" cy="1012303"/>
      </dsp:txXfrm>
    </dsp:sp>
    <dsp:sp modelId="{2B514DAD-CD7A-478B-BF75-C6E44D1E7974}">
      <dsp:nvSpPr>
        <dsp:cNvPr id="0" name=""/>
        <dsp:cNvSpPr/>
      </dsp:nvSpPr>
      <dsp:spPr>
        <a:xfrm>
          <a:off x="0" y="2124"/>
          <a:ext cx="3785616" cy="140228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123825" rIns="247650" bIns="123825" numCol="1" spcCol="1270" anchor="ctr" anchorCtr="0">
          <a:noAutofit/>
        </a:bodyPr>
        <a:lstStyle/>
        <a:p>
          <a:pPr marL="0" lvl="0" indent="0" algn="ctr" defTabSz="2889250">
            <a:lnSpc>
              <a:spcPct val="90000"/>
            </a:lnSpc>
            <a:spcBef>
              <a:spcPct val="0"/>
            </a:spcBef>
            <a:spcAft>
              <a:spcPct val="35000"/>
            </a:spcAft>
            <a:buNone/>
          </a:pPr>
          <a:endParaRPr lang="en-ID" sz="6500" kern="1200" dirty="0"/>
        </a:p>
      </dsp:txBody>
      <dsp:txXfrm>
        <a:off x="68454" y="70578"/>
        <a:ext cx="3648708" cy="1265378"/>
      </dsp:txXfrm>
    </dsp:sp>
    <dsp:sp modelId="{25E1D79A-BEB5-4DDA-89C3-63F7469EF81E}">
      <dsp:nvSpPr>
        <dsp:cNvPr id="0" name=""/>
        <dsp:cNvSpPr/>
      </dsp:nvSpPr>
      <dsp:spPr>
        <a:xfrm rot="5400000">
          <a:off x="6589693" y="-1189323"/>
          <a:ext cx="1121829" cy="67299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just" defTabSz="977900">
            <a:lnSpc>
              <a:spcPct val="90000"/>
            </a:lnSpc>
            <a:spcBef>
              <a:spcPct val="0"/>
            </a:spcBef>
            <a:spcAft>
              <a:spcPct val="15000"/>
            </a:spcAft>
            <a:buChar char="•"/>
          </a:pPr>
          <a:r>
            <a:rPr lang="en-ID" sz="2200" b="1" kern="1200" dirty="0"/>
            <a:t>Youth empowerment</a:t>
          </a:r>
          <a:r>
            <a:rPr lang="en-ID" sz="2200" kern="1200" dirty="0"/>
            <a:t> is strongly correlated with </a:t>
          </a:r>
          <a:r>
            <a:rPr lang="en-ID" sz="2200" b="1" kern="1200" dirty="0"/>
            <a:t>entrepreneurial readiness</a:t>
          </a:r>
          <a:r>
            <a:rPr lang="en-ID" sz="2200" kern="1200" dirty="0"/>
            <a:t> (r = 0.681)</a:t>
          </a:r>
        </a:p>
      </dsp:txBody>
      <dsp:txXfrm rot="-5400000">
        <a:off x="3785616" y="1669517"/>
        <a:ext cx="6675221" cy="1012303"/>
      </dsp:txXfrm>
    </dsp:sp>
    <dsp:sp modelId="{FA7807FD-304A-4E93-B66B-94E1AAC7202D}">
      <dsp:nvSpPr>
        <dsp:cNvPr id="0" name=""/>
        <dsp:cNvSpPr/>
      </dsp:nvSpPr>
      <dsp:spPr>
        <a:xfrm>
          <a:off x="0" y="1474525"/>
          <a:ext cx="3785616" cy="140228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123825" rIns="247650" bIns="123825" numCol="1" spcCol="1270" anchor="ctr" anchorCtr="0">
          <a:noAutofit/>
        </a:bodyPr>
        <a:lstStyle/>
        <a:p>
          <a:pPr marL="0" lvl="0" indent="0" algn="ctr" defTabSz="2889250">
            <a:lnSpc>
              <a:spcPct val="90000"/>
            </a:lnSpc>
            <a:spcBef>
              <a:spcPct val="0"/>
            </a:spcBef>
            <a:spcAft>
              <a:spcPct val="35000"/>
            </a:spcAft>
            <a:buNone/>
          </a:pPr>
          <a:endParaRPr lang="en-ID" sz="6500" kern="1200" dirty="0"/>
        </a:p>
      </dsp:txBody>
      <dsp:txXfrm>
        <a:off x="68454" y="1542979"/>
        <a:ext cx="3648708" cy="1265378"/>
      </dsp:txXfrm>
    </dsp:sp>
    <dsp:sp modelId="{4E7E912B-08EC-40C0-B130-1EC3D6005CFA}">
      <dsp:nvSpPr>
        <dsp:cNvPr id="0" name=""/>
        <dsp:cNvSpPr/>
      </dsp:nvSpPr>
      <dsp:spPr>
        <a:xfrm rot="5400000">
          <a:off x="6589693" y="283077"/>
          <a:ext cx="1121829" cy="67299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just" defTabSz="977900">
            <a:lnSpc>
              <a:spcPct val="90000"/>
            </a:lnSpc>
            <a:spcBef>
              <a:spcPct val="0"/>
            </a:spcBef>
            <a:spcAft>
              <a:spcPct val="15000"/>
            </a:spcAft>
            <a:buChar char="•"/>
          </a:pPr>
          <a:r>
            <a:rPr lang="en-ID" sz="2200" kern="1200" dirty="0"/>
            <a:t>The </a:t>
          </a:r>
          <a:r>
            <a:rPr lang="en-ID" sz="2200" b="1" kern="1200" dirty="0"/>
            <a:t>regression analysis</a:t>
          </a:r>
          <a:r>
            <a:rPr lang="en-ID" sz="2200" kern="1200" dirty="0"/>
            <a:t> indicates an </a:t>
          </a:r>
          <a:r>
            <a:rPr lang="en-ID" sz="2200" b="1" kern="1200" dirty="0"/>
            <a:t>R² value of 0.547</a:t>
          </a:r>
          <a:r>
            <a:rPr lang="en-ID" sz="2200" kern="1200" dirty="0"/>
            <a:t>, with youth empowerment emerging as the </a:t>
          </a:r>
          <a:r>
            <a:rPr lang="en-ID" sz="2200" b="1" kern="1200" dirty="0"/>
            <a:t>stronger predictor</a:t>
          </a:r>
          <a:endParaRPr lang="en-ID" sz="2200" kern="1200" dirty="0"/>
        </a:p>
      </dsp:txBody>
      <dsp:txXfrm rot="-5400000">
        <a:off x="3785616" y="3141918"/>
        <a:ext cx="6675221" cy="1012303"/>
      </dsp:txXfrm>
    </dsp:sp>
    <dsp:sp modelId="{20D03689-6DEF-4F71-B479-D20ED2687ED3}">
      <dsp:nvSpPr>
        <dsp:cNvPr id="0" name=""/>
        <dsp:cNvSpPr/>
      </dsp:nvSpPr>
      <dsp:spPr>
        <a:xfrm>
          <a:off x="0" y="2946926"/>
          <a:ext cx="3785616" cy="140228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123825" rIns="247650" bIns="123825" numCol="1" spcCol="1270" anchor="ctr" anchorCtr="0">
          <a:noAutofit/>
        </a:bodyPr>
        <a:lstStyle/>
        <a:p>
          <a:pPr marL="0" lvl="0" indent="0" algn="ctr" defTabSz="2889250">
            <a:lnSpc>
              <a:spcPct val="90000"/>
            </a:lnSpc>
            <a:spcBef>
              <a:spcPct val="0"/>
            </a:spcBef>
            <a:spcAft>
              <a:spcPct val="35000"/>
            </a:spcAft>
            <a:buNone/>
          </a:pPr>
          <a:endParaRPr lang="en-ID" sz="6500" kern="1200" dirty="0"/>
        </a:p>
      </dsp:txBody>
      <dsp:txXfrm>
        <a:off x="68454" y="3015380"/>
        <a:ext cx="3648708" cy="126537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CFE8B9-49F8-4F14-888A-097F49376613}">
      <dsp:nvSpPr>
        <dsp:cNvPr id="0" name=""/>
        <dsp:cNvSpPr/>
      </dsp:nvSpPr>
      <dsp:spPr>
        <a:xfrm rot="5400000">
          <a:off x="-179747" y="180063"/>
          <a:ext cx="1198317" cy="838822"/>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a:t>1</a:t>
          </a:r>
          <a:endParaRPr lang="en-ID" sz="2300" kern="1200" dirty="0"/>
        </a:p>
      </dsp:txBody>
      <dsp:txXfrm rot="-5400000">
        <a:off x="1" y="419726"/>
        <a:ext cx="838822" cy="359495"/>
      </dsp:txXfrm>
    </dsp:sp>
    <dsp:sp modelId="{6B7E8B72-E751-4B4A-AC31-5A3FE3E83A5F}">
      <dsp:nvSpPr>
        <dsp:cNvPr id="0" name=""/>
        <dsp:cNvSpPr/>
      </dsp:nvSpPr>
      <dsp:spPr>
        <a:xfrm rot="5400000">
          <a:off x="5287757" y="-4448620"/>
          <a:ext cx="778906" cy="9676777"/>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0" lvl="1" indent="0" algn="just" defTabSz="933450">
            <a:lnSpc>
              <a:spcPct val="90000"/>
            </a:lnSpc>
            <a:spcBef>
              <a:spcPct val="0"/>
            </a:spcBef>
            <a:spcAft>
              <a:spcPct val="15000"/>
            </a:spcAft>
            <a:buFontTx/>
            <a:buNone/>
          </a:pPr>
          <a:r>
            <a:rPr lang="en-ID" sz="2100" kern="1200" dirty="0"/>
            <a:t>Multimodal literacy encompasses not only technical skills but also interpretive, collaborative, and adaptive abilities within complex digital environments.</a:t>
          </a:r>
        </a:p>
      </dsp:txBody>
      <dsp:txXfrm rot="-5400000">
        <a:off x="838822" y="38338"/>
        <a:ext cx="9638754" cy="702860"/>
      </dsp:txXfrm>
    </dsp:sp>
    <dsp:sp modelId="{A9485459-C7D9-4F4D-AA9F-EA52796B0394}">
      <dsp:nvSpPr>
        <dsp:cNvPr id="0" name=""/>
        <dsp:cNvSpPr/>
      </dsp:nvSpPr>
      <dsp:spPr>
        <a:xfrm rot="5400000">
          <a:off x="-179747" y="1230859"/>
          <a:ext cx="1198317" cy="838822"/>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a:t>2</a:t>
          </a:r>
          <a:endParaRPr lang="en-ID" sz="2300" kern="1200" dirty="0"/>
        </a:p>
      </dsp:txBody>
      <dsp:txXfrm rot="-5400000">
        <a:off x="1" y="1470522"/>
        <a:ext cx="838822" cy="359495"/>
      </dsp:txXfrm>
    </dsp:sp>
    <dsp:sp modelId="{CD18BF1B-C432-4A6D-BEC0-1DA2E1C73945}">
      <dsp:nvSpPr>
        <dsp:cNvPr id="0" name=""/>
        <dsp:cNvSpPr/>
      </dsp:nvSpPr>
      <dsp:spPr>
        <a:xfrm rot="5400000">
          <a:off x="5287757" y="-3397823"/>
          <a:ext cx="778906" cy="9676777"/>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0" lvl="1" indent="0" algn="just" defTabSz="933450">
            <a:lnSpc>
              <a:spcPct val="90000"/>
            </a:lnSpc>
            <a:spcBef>
              <a:spcPct val="0"/>
            </a:spcBef>
            <a:spcAft>
              <a:spcPct val="15000"/>
            </a:spcAft>
            <a:buNone/>
          </a:pPr>
          <a:r>
            <a:rPr lang="en-ID" sz="2100" kern="1200" dirty="0"/>
            <a:t>Educational policy should prioritize the development of curricula that integrate multimodal digital literacy from an early stage.</a:t>
          </a:r>
        </a:p>
      </dsp:txBody>
      <dsp:txXfrm rot="-5400000">
        <a:off x="838822" y="1089135"/>
        <a:ext cx="9638754" cy="702860"/>
      </dsp:txXfrm>
    </dsp:sp>
    <dsp:sp modelId="{DACA8661-D4FF-449D-B0E2-1918F79E04FF}">
      <dsp:nvSpPr>
        <dsp:cNvPr id="0" name=""/>
        <dsp:cNvSpPr/>
      </dsp:nvSpPr>
      <dsp:spPr>
        <a:xfrm rot="5400000">
          <a:off x="-179747" y="2281656"/>
          <a:ext cx="1198317" cy="838822"/>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a:t>3</a:t>
          </a:r>
          <a:endParaRPr lang="en-ID" sz="2300" kern="1200" dirty="0"/>
        </a:p>
      </dsp:txBody>
      <dsp:txXfrm rot="-5400000">
        <a:off x="1" y="2521319"/>
        <a:ext cx="838822" cy="359495"/>
      </dsp:txXfrm>
    </dsp:sp>
    <dsp:sp modelId="{745946C5-C34C-4041-8EDE-906E2C4CF72C}">
      <dsp:nvSpPr>
        <dsp:cNvPr id="0" name=""/>
        <dsp:cNvSpPr/>
      </dsp:nvSpPr>
      <dsp:spPr>
        <a:xfrm rot="5400000">
          <a:off x="5287757" y="-2347027"/>
          <a:ext cx="778906" cy="9676777"/>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0" lvl="1" indent="0" algn="l" defTabSz="933450">
            <a:lnSpc>
              <a:spcPct val="90000"/>
            </a:lnSpc>
            <a:spcBef>
              <a:spcPct val="0"/>
            </a:spcBef>
            <a:spcAft>
              <a:spcPct val="15000"/>
            </a:spcAft>
            <a:buFontTx/>
            <a:buNone/>
          </a:pPr>
          <a:r>
            <a:rPr lang="en-ID" sz="2100" kern="1200" dirty="0"/>
            <a:t>Youth training programs should incorporate elements of leadership, entrepreneurial initiative, and an understanding of the dynamics of digital-based sustainable tourism.</a:t>
          </a:r>
        </a:p>
      </dsp:txBody>
      <dsp:txXfrm rot="-5400000">
        <a:off x="838822" y="2139931"/>
        <a:ext cx="9638754" cy="702860"/>
      </dsp:txXfrm>
    </dsp:sp>
    <dsp:sp modelId="{10B96030-AD04-40F3-8F40-C810D26513B1}">
      <dsp:nvSpPr>
        <dsp:cNvPr id="0" name=""/>
        <dsp:cNvSpPr/>
      </dsp:nvSpPr>
      <dsp:spPr>
        <a:xfrm rot="5400000">
          <a:off x="-179747" y="3332452"/>
          <a:ext cx="1198317" cy="838822"/>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FontTx/>
            <a:buNone/>
          </a:pPr>
          <a:r>
            <a:rPr lang="en-US" sz="2300" kern="1200" dirty="0"/>
            <a:t>4</a:t>
          </a:r>
          <a:endParaRPr lang="en-ID" sz="2300" kern="1200" dirty="0"/>
        </a:p>
      </dsp:txBody>
      <dsp:txXfrm rot="-5400000">
        <a:off x="1" y="3572115"/>
        <a:ext cx="838822" cy="359495"/>
      </dsp:txXfrm>
    </dsp:sp>
    <dsp:sp modelId="{BA169E81-2499-4364-BBF6-6003D4B965F2}">
      <dsp:nvSpPr>
        <dsp:cNvPr id="0" name=""/>
        <dsp:cNvSpPr/>
      </dsp:nvSpPr>
      <dsp:spPr>
        <a:xfrm rot="5400000">
          <a:off x="5287757" y="-1296230"/>
          <a:ext cx="778906" cy="9676777"/>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0" lvl="1" indent="0" algn="l" defTabSz="933450">
            <a:lnSpc>
              <a:spcPct val="90000"/>
            </a:lnSpc>
            <a:spcBef>
              <a:spcPct val="0"/>
            </a:spcBef>
            <a:spcAft>
              <a:spcPct val="15000"/>
            </a:spcAft>
            <a:buFontTx/>
            <a:buNone/>
          </a:pPr>
          <a:r>
            <a:rPr lang="en-ID" sz="2100" kern="1200" dirty="0"/>
            <a:t>Both government and private sectors are encouraged to establish entrepreneurial incubators that foster and support these dual competencies.</a:t>
          </a:r>
        </a:p>
      </dsp:txBody>
      <dsp:txXfrm rot="-5400000">
        <a:off x="838822" y="3190728"/>
        <a:ext cx="9638754" cy="702860"/>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ABAA28-DA46-42EA-ACFF-278DA77E579D}" type="datetimeFigureOut">
              <a:rPr lang="en-ID" smtClean="0"/>
              <a:t>04/08/2025</a:t>
            </a:fld>
            <a:endParaRPr lang="en-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C56254-029C-4DD0-8802-8710D5610970}" type="slidenum">
              <a:rPr lang="en-ID" smtClean="0"/>
              <a:t>‹#›</a:t>
            </a:fld>
            <a:endParaRPr lang="en-ID"/>
          </a:p>
        </p:txBody>
      </p:sp>
    </p:spTree>
    <p:extLst>
      <p:ext uri="{BB962C8B-B14F-4D97-AF65-F5344CB8AC3E}">
        <p14:creationId xmlns:p14="http://schemas.microsoft.com/office/powerpoint/2010/main" val="12463009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b="1" cap="none" spc="50">
                <a:ln w="9525" cmpd="sng">
                  <a:solidFill>
                    <a:srgbClr val="002060"/>
                  </a:solidFill>
                  <a:prstDash val="solid"/>
                </a:ln>
                <a:solidFill>
                  <a:srgbClr val="70AD47">
                    <a:tint val="1000"/>
                  </a:srgbClr>
                </a:solidFill>
                <a:effectLst>
                  <a:glow rad="38100">
                    <a:schemeClr val="accent1">
                      <a:alpha val="40000"/>
                    </a:schemeClr>
                  </a:glow>
                </a:effectLst>
                <a:latin typeface="Franklin Gothic Demi Cond" panose="020B070603040202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bg1">
                    <a:lumMod val="95000"/>
                  </a:schemeClr>
                </a:solidFill>
                <a:latin typeface="Franklin Gothic Medium Cond" panose="020B06060304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B9278C43-7C78-4843-9DB0-26079ABFD95C}" type="datetimeFigureOut">
              <a:rPr lang="en-US" smtClean="0"/>
              <a:t>8/4/2025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1D7BE7-220C-4592-A6F3-146279601EDE}" type="slidenum">
              <a:rPr lang="en-US" smtClean="0"/>
              <a:t>‹#›</a:t>
            </a:fld>
            <a:endParaRPr lang="en-US"/>
          </a:p>
        </p:txBody>
      </p:sp>
    </p:spTree>
    <p:extLst>
      <p:ext uri="{BB962C8B-B14F-4D97-AF65-F5344CB8AC3E}">
        <p14:creationId xmlns:p14="http://schemas.microsoft.com/office/powerpoint/2010/main" val="2935066998"/>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cap="none" spc="0">
                <a:ln w="10160">
                  <a:solidFill>
                    <a:schemeClr val="accent5"/>
                  </a:solidFill>
                  <a:prstDash val="solid"/>
                </a:ln>
                <a:solidFill>
                  <a:srgbClr val="FFFFFF"/>
                </a:solidFill>
                <a:effectLst>
                  <a:outerShdw blurRad="38100" dist="22860" dir="5400000" algn="tl" rotWithShape="0">
                    <a:srgbClr val="000000">
                      <a:alpha val="30000"/>
                    </a:srgbClr>
                  </a:outerShdw>
                </a:effectLst>
                <a:latin typeface="Franklin Gothic Demi Cond" panose="020B0706030402020204" pitchFamily="34" charset="0"/>
              </a:defRPr>
            </a:lvl1pPr>
          </a:lstStyle>
          <a:p>
            <a:r>
              <a:rPr lang="en-US"/>
              <a:t>Click to edit Master title style</a:t>
            </a:r>
          </a:p>
        </p:txBody>
      </p:sp>
      <p:sp>
        <p:nvSpPr>
          <p:cNvPr id="3" name="Vertical Text Placeholder 2"/>
          <p:cNvSpPr>
            <a:spLocks noGrp="1"/>
          </p:cNvSpPr>
          <p:nvPr>
            <p:ph type="body" orient="vert" idx="1"/>
          </p:nvPr>
        </p:nvSpPr>
        <p:spPr>
          <a:solidFill>
            <a:srgbClr val="FFFFFF">
              <a:alpha val="50196"/>
            </a:srgbClr>
          </a:solidFill>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9278C43-7C78-4843-9DB0-26079ABFD95C}" type="datetimeFigureOut">
              <a:rPr lang="en-US" smtClean="0"/>
              <a:t>8/4/2025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1D7BE7-220C-4592-A6F3-146279601EDE}" type="slidenum">
              <a:rPr lang="en-US" smtClean="0"/>
              <a:t>‹#›</a:t>
            </a:fld>
            <a:endParaRPr lang="en-US"/>
          </a:p>
        </p:txBody>
      </p:sp>
    </p:spTree>
    <p:extLst>
      <p:ext uri="{BB962C8B-B14F-4D97-AF65-F5344CB8AC3E}">
        <p14:creationId xmlns:p14="http://schemas.microsoft.com/office/powerpoint/2010/main" val="1703471524"/>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85003"/>
            <a:ext cx="2628899" cy="5391959"/>
          </a:xfrm>
        </p:spPr>
        <p:txBody>
          <a:bodyPr vert="eaVert"/>
          <a:lstStyle>
            <a:lvl1pPr>
              <a:defRPr b="1" cap="none" spc="0">
                <a:ln w="10160">
                  <a:solidFill>
                    <a:schemeClr val="accent5"/>
                  </a:solidFill>
                  <a:prstDash val="solid"/>
                </a:ln>
                <a:solidFill>
                  <a:srgbClr val="FFFFFF"/>
                </a:solidFill>
                <a:effectLst>
                  <a:outerShdw blurRad="38100" dist="22860" dir="5400000" algn="tl" rotWithShape="0">
                    <a:srgbClr val="000000">
                      <a:alpha val="30000"/>
                    </a:srgbClr>
                  </a:outerShdw>
                </a:effectLst>
                <a:latin typeface="Franklin Gothic Demi Cond" panose="020B07060304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838200" y="785003"/>
            <a:ext cx="7772399" cy="5391959"/>
          </a:xfrm>
          <a:solidFill>
            <a:srgbClr val="FFFFFF">
              <a:alpha val="50196"/>
            </a:srgbClr>
          </a:solidFill>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9278C43-7C78-4843-9DB0-26079ABFD95C}" type="datetimeFigureOut">
              <a:rPr lang="en-US" smtClean="0"/>
              <a:t>8/4/2025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1D7BE7-220C-4592-A6F3-146279601EDE}" type="slidenum">
              <a:rPr lang="en-US" smtClean="0"/>
              <a:t>‹#›</a:t>
            </a:fld>
            <a:endParaRPr lang="en-US"/>
          </a:p>
        </p:txBody>
      </p:sp>
    </p:spTree>
    <p:extLst>
      <p:ext uri="{BB962C8B-B14F-4D97-AF65-F5344CB8AC3E}">
        <p14:creationId xmlns:p14="http://schemas.microsoft.com/office/powerpoint/2010/main" val="2643303837"/>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cap="none" spc="0">
                <a:ln w="10160">
                  <a:solidFill>
                    <a:schemeClr val="accent5"/>
                  </a:solidFill>
                  <a:prstDash val="solid"/>
                </a:ln>
                <a:solidFill>
                  <a:srgbClr val="FFFFFF"/>
                </a:solidFill>
                <a:effectLst>
                  <a:outerShdw blurRad="38100" dist="22860" dir="5400000" algn="tl" rotWithShape="0">
                    <a:srgbClr val="000000">
                      <a:alpha val="30000"/>
                    </a:srgbClr>
                  </a:outerShdw>
                </a:effectLst>
                <a:latin typeface="Franklin Gothic Demi Cond" panose="020B0706030402020204" pitchFamily="34" charset="0"/>
              </a:defRPr>
            </a:lvl1pPr>
          </a:lstStyle>
          <a:p>
            <a:r>
              <a:rPr lang="en-US" dirty="0"/>
              <a:t>Click to edit Master title style</a:t>
            </a:r>
          </a:p>
        </p:txBody>
      </p:sp>
      <p:sp>
        <p:nvSpPr>
          <p:cNvPr id="3" name="Content Placeholder 2"/>
          <p:cNvSpPr>
            <a:spLocks noGrp="1"/>
          </p:cNvSpPr>
          <p:nvPr>
            <p:ph idx="1"/>
          </p:nvPr>
        </p:nvSpPr>
        <p:spPr>
          <a:solidFill>
            <a:srgbClr val="FFFFFF">
              <a:alpha val="50196"/>
            </a:srgbClr>
          </a:solid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9278C43-7C78-4843-9DB0-26079ABFD95C}" type="datetimeFigureOut">
              <a:rPr lang="en-US" smtClean="0"/>
              <a:t>8/4/2025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1D7BE7-220C-4592-A6F3-146279601EDE}" type="slidenum">
              <a:rPr lang="en-US" smtClean="0"/>
              <a:t>‹#›</a:t>
            </a:fld>
            <a:endParaRPr lang="en-US"/>
          </a:p>
        </p:txBody>
      </p:sp>
    </p:spTree>
    <p:extLst>
      <p:ext uri="{BB962C8B-B14F-4D97-AF65-F5344CB8AC3E}">
        <p14:creationId xmlns:p14="http://schemas.microsoft.com/office/powerpoint/2010/main" val="1241628093"/>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lgn="ctr">
              <a:defRPr sz="6000" b="1" cap="none" spc="0">
                <a:ln w="10160">
                  <a:solidFill>
                    <a:schemeClr val="accent5"/>
                  </a:solidFill>
                  <a:prstDash val="solid"/>
                </a:ln>
                <a:solidFill>
                  <a:srgbClr val="FFFFFF"/>
                </a:solidFill>
                <a:effectLst>
                  <a:outerShdw blurRad="38100" dist="22860" dir="5400000" algn="tl" rotWithShape="0">
                    <a:srgbClr val="000000">
                      <a:alpha val="30000"/>
                    </a:srgbClr>
                  </a:outerShdw>
                </a:effectLst>
                <a:latin typeface="Franklin Gothic Demi Cond" panose="020B0706030402020204" pitchFamily="34" charset="0"/>
              </a:defRPr>
            </a:lvl1pPr>
          </a:lstStyle>
          <a:p>
            <a:r>
              <a:rPr lang="en-US" dirty="0"/>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lgn="ctr">
              <a:buNone/>
              <a:defRPr sz="2400">
                <a:solidFill>
                  <a:schemeClr val="bg1"/>
                </a:solidFill>
                <a:latin typeface="Franklin Gothic Medium Cond" panose="020B06060304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9278C43-7C78-4843-9DB0-26079ABFD95C}" type="datetimeFigureOut">
              <a:rPr lang="en-US" smtClean="0"/>
              <a:t>8/4/2025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1D7BE7-220C-4592-A6F3-146279601EDE}" type="slidenum">
              <a:rPr lang="en-US" smtClean="0"/>
              <a:t>‹#›</a:t>
            </a:fld>
            <a:endParaRPr lang="en-US"/>
          </a:p>
        </p:txBody>
      </p:sp>
    </p:spTree>
    <p:extLst>
      <p:ext uri="{BB962C8B-B14F-4D97-AF65-F5344CB8AC3E}">
        <p14:creationId xmlns:p14="http://schemas.microsoft.com/office/powerpoint/2010/main" val="2417565347"/>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cap="none" spc="0">
                <a:ln w="10160">
                  <a:solidFill>
                    <a:schemeClr val="accent5"/>
                  </a:solidFill>
                  <a:prstDash val="solid"/>
                </a:ln>
                <a:solidFill>
                  <a:srgbClr val="FFFFFF"/>
                </a:solidFill>
                <a:effectLst>
                  <a:outerShdw blurRad="38100" dist="22860" dir="5400000" algn="tl" rotWithShape="0">
                    <a:srgbClr val="000000">
                      <a:alpha val="30000"/>
                    </a:srgbClr>
                  </a:outerShdw>
                </a:effectLst>
                <a:latin typeface="Franklin Gothic Demi Cond" panose="020B0706030402020204" pitchFamily="34" charset="0"/>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a:solidFill>
            <a:srgbClr val="FFFFFF">
              <a:alpha val="50196"/>
            </a:srgbClr>
          </a:solid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a:solidFill>
            <a:srgbClr val="FFFFFF">
              <a:alpha val="50196"/>
            </a:srgbClr>
          </a:solid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9278C43-7C78-4843-9DB0-26079ABFD95C}" type="datetimeFigureOut">
              <a:rPr lang="en-US" smtClean="0"/>
              <a:t>8/4/2025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1D7BE7-220C-4592-A6F3-146279601EDE}" type="slidenum">
              <a:rPr lang="en-US" smtClean="0"/>
              <a:t>‹#›</a:t>
            </a:fld>
            <a:endParaRPr lang="en-US"/>
          </a:p>
        </p:txBody>
      </p:sp>
    </p:spTree>
    <p:extLst>
      <p:ext uri="{BB962C8B-B14F-4D97-AF65-F5344CB8AC3E}">
        <p14:creationId xmlns:p14="http://schemas.microsoft.com/office/powerpoint/2010/main" val="129928696"/>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lvl1pPr>
              <a:defRPr b="1" cap="none" spc="0">
                <a:ln w="10160">
                  <a:solidFill>
                    <a:schemeClr val="accent5"/>
                  </a:solidFill>
                  <a:prstDash val="solid"/>
                </a:ln>
                <a:solidFill>
                  <a:srgbClr val="FFFFFF"/>
                </a:solidFill>
                <a:effectLst>
                  <a:outerShdw blurRad="38100" dist="22860" dir="5400000" algn="tl" rotWithShape="0">
                    <a:srgbClr val="000000">
                      <a:alpha val="30000"/>
                    </a:srgbClr>
                  </a:outerShdw>
                </a:effectLst>
                <a:latin typeface="Franklin Gothic Demi Cond" panose="020B0706030402020204" pitchFamily="34" charset="0"/>
              </a:defRPr>
            </a:lvl1pPr>
          </a:lstStyle>
          <a:p>
            <a:r>
              <a:rPr lang="en-US" dirty="0"/>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solidFill>
                  <a:schemeClr val="bg1"/>
                </a:solidFill>
                <a:latin typeface="Franklin Gothic Medium Cond" panose="020B06060304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9" y="2505075"/>
            <a:ext cx="5157787" cy="3684588"/>
          </a:xfrm>
          <a:solidFill>
            <a:srgbClr val="FFFFFF">
              <a:alpha val="50196"/>
            </a:srgbClr>
          </a:solid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solidFill>
                  <a:schemeClr val="bg1"/>
                </a:solidFill>
                <a:latin typeface="Franklin Gothic Medium Cond" panose="020B06060304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a:solidFill>
            <a:srgbClr val="FFFFFF">
              <a:alpha val="50196"/>
            </a:srgbClr>
          </a:solid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B9278C43-7C78-4843-9DB0-26079ABFD95C}" type="datetimeFigureOut">
              <a:rPr lang="en-US" smtClean="0"/>
              <a:t>8/4/2025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71D7BE7-220C-4592-A6F3-146279601EDE}" type="slidenum">
              <a:rPr lang="en-US" smtClean="0"/>
              <a:t>‹#›</a:t>
            </a:fld>
            <a:endParaRPr lang="en-US"/>
          </a:p>
        </p:txBody>
      </p:sp>
    </p:spTree>
    <p:extLst>
      <p:ext uri="{BB962C8B-B14F-4D97-AF65-F5344CB8AC3E}">
        <p14:creationId xmlns:p14="http://schemas.microsoft.com/office/powerpoint/2010/main" val="2675268220"/>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cap="none" spc="0">
                <a:ln w="10160">
                  <a:solidFill>
                    <a:schemeClr val="accent5"/>
                  </a:solidFill>
                  <a:prstDash val="solid"/>
                </a:ln>
                <a:solidFill>
                  <a:srgbClr val="FFFFFF"/>
                </a:solidFill>
                <a:effectLst>
                  <a:outerShdw blurRad="38100" dist="22860" dir="5400000" algn="tl" rotWithShape="0">
                    <a:srgbClr val="000000">
                      <a:alpha val="30000"/>
                    </a:srgbClr>
                  </a:outerShdw>
                </a:effectLst>
                <a:latin typeface="Franklin Gothic Demi Cond" panose="020B0706030402020204"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p>
            <a:fld id="{B9278C43-7C78-4843-9DB0-26079ABFD95C}" type="datetimeFigureOut">
              <a:rPr lang="en-US" smtClean="0"/>
              <a:t>8/4/2025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71D7BE7-220C-4592-A6F3-146279601EDE}" type="slidenum">
              <a:rPr lang="en-US" smtClean="0"/>
              <a:t>‹#›</a:t>
            </a:fld>
            <a:endParaRPr lang="en-US"/>
          </a:p>
        </p:txBody>
      </p:sp>
    </p:spTree>
    <p:extLst>
      <p:ext uri="{BB962C8B-B14F-4D97-AF65-F5344CB8AC3E}">
        <p14:creationId xmlns:p14="http://schemas.microsoft.com/office/powerpoint/2010/main" val="364474390"/>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278C43-7C78-4843-9DB0-26079ABFD95C}" type="datetimeFigureOut">
              <a:rPr lang="en-US" smtClean="0"/>
              <a:t>8/4/2025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71D7BE7-220C-4592-A6F3-146279601EDE}" type="slidenum">
              <a:rPr lang="en-US" smtClean="0"/>
              <a:t>‹#›</a:t>
            </a:fld>
            <a:endParaRPr lang="en-US"/>
          </a:p>
        </p:txBody>
      </p:sp>
    </p:spTree>
    <p:extLst>
      <p:ext uri="{BB962C8B-B14F-4D97-AF65-F5344CB8AC3E}">
        <p14:creationId xmlns:p14="http://schemas.microsoft.com/office/powerpoint/2010/main" val="1750322247"/>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cap="none" spc="0">
                <a:ln w="10160">
                  <a:solidFill>
                    <a:schemeClr val="accent5"/>
                  </a:solidFill>
                  <a:prstDash val="solid"/>
                </a:ln>
                <a:solidFill>
                  <a:srgbClr val="FFFFFF"/>
                </a:solidFill>
                <a:effectLst>
                  <a:outerShdw blurRad="38100" dist="22860" dir="5400000" algn="tl" rotWithShape="0">
                    <a:srgbClr val="000000">
                      <a:alpha val="30000"/>
                    </a:srgbClr>
                  </a:outerShdw>
                </a:effectLst>
                <a:latin typeface="Franklin Gothic Demi Cond" panose="020B0706030402020204" pitchFamily="34" charset="0"/>
              </a:defRPr>
            </a:lvl1pPr>
          </a:lstStyle>
          <a:p>
            <a:r>
              <a:rPr lang="en-US" dirty="0"/>
              <a:t>Click to edit Master title style</a:t>
            </a:r>
          </a:p>
        </p:txBody>
      </p:sp>
      <p:sp>
        <p:nvSpPr>
          <p:cNvPr id="3" name="Content Placeholder 2"/>
          <p:cNvSpPr>
            <a:spLocks noGrp="1"/>
          </p:cNvSpPr>
          <p:nvPr>
            <p:ph idx="1"/>
          </p:nvPr>
        </p:nvSpPr>
        <p:spPr>
          <a:xfrm>
            <a:off x="5183188" y="987427"/>
            <a:ext cx="6172200" cy="4873625"/>
          </a:xfrm>
          <a:solidFill>
            <a:srgbClr val="FFFFFF">
              <a:alpha val="50196"/>
            </a:srgbClr>
          </a:solidFill>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solidFill>
                  <a:schemeClr val="bg1"/>
                </a:solidFill>
                <a:latin typeface="Franklin Gothic Medium Cond" panose="020B0606030402020204" pitchFamily="34" charset="0"/>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9278C43-7C78-4843-9DB0-26079ABFD95C}" type="datetimeFigureOut">
              <a:rPr lang="en-US" smtClean="0"/>
              <a:t>8/4/2025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1D7BE7-220C-4592-A6F3-146279601EDE}" type="slidenum">
              <a:rPr lang="en-US" smtClean="0"/>
              <a:t>‹#›</a:t>
            </a:fld>
            <a:endParaRPr lang="en-US"/>
          </a:p>
        </p:txBody>
      </p:sp>
    </p:spTree>
    <p:extLst>
      <p:ext uri="{BB962C8B-B14F-4D97-AF65-F5344CB8AC3E}">
        <p14:creationId xmlns:p14="http://schemas.microsoft.com/office/powerpoint/2010/main" val="4179384765"/>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cap="none" spc="0">
                <a:ln w="10160">
                  <a:solidFill>
                    <a:schemeClr val="accent5"/>
                  </a:solidFill>
                  <a:prstDash val="solid"/>
                </a:ln>
                <a:solidFill>
                  <a:srgbClr val="FFFFFF"/>
                </a:solidFill>
                <a:effectLst>
                  <a:outerShdw blurRad="38100" dist="22860" dir="5400000" algn="tl" rotWithShape="0">
                    <a:srgbClr val="000000">
                      <a:alpha val="30000"/>
                    </a:srgbClr>
                  </a:outerShdw>
                </a:effectLst>
                <a:latin typeface="Franklin Gothic Demi Cond" panose="020B0706030402020204" pitchFamily="34" charset="0"/>
              </a:defRPr>
            </a:lvl1pPr>
          </a:lstStyle>
          <a:p>
            <a:r>
              <a:rPr lang="en-US" dirty="0"/>
              <a:t>Click to edit Master title style</a:t>
            </a:r>
          </a:p>
        </p:txBody>
      </p:sp>
      <p:sp>
        <p:nvSpPr>
          <p:cNvPr id="3" name="Picture Placeholder 2"/>
          <p:cNvSpPr>
            <a:spLocks noGrp="1"/>
          </p:cNvSpPr>
          <p:nvPr>
            <p:ph type="pic" idx="1"/>
          </p:nvPr>
        </p:nvSpPr>
        <p:spPr>
          <a:xfrm>
            <a:off x="5183188" y="987427"/>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solidFill>
                  <a:schemeClr val="bg1"/>
                </a:solidFill>
                <a:latin typeface="Franklin Gothic Medium Cond" panose="020B0606030402020204" pitchFamily="34" charset="0"/>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9278C43-7C78-4843-9DB0-26079ABFD95C}" type="datetimeFigureOut">
              <a:rPr lang="en-US" smtClean="0"/>
              <a:t>8/4/2025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1D7BE7-220C-4592-A6F3-146279601EDE}" type="slidenum">
              <a:rPr lang="en-US" smtClean="0"/>
              <a:t>‹#›</a:t>
            </a:fld>
            <a:endParaRPr lang="en-US"/>
          </a:p>
        </p:txBody>
      </p:sp>
    </p:spTree>
    <p:extLst>
      <p:ext uri="{BB962C8B-B14F-4D97-AF65-F5344CB8AC3E}">
        <p14:creationId xmlns:p14="http://schemas.microsoft.com/office/powerpoint/2010/main" val="1426204985"/>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278C43-7C78-4843-9DB0-26079ABFD95C}" type="datetimeFigureOut">
              <a:rPr lang="en-US" smtClean="0"/>
              <a:t>8/4/2025</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1D7BE7-220C-4592-A6F3-146279601EDE}" type="slidenum">
              <a:rPr lang="en-US" smtClean="0"/>
              <a:t>‹#›</a:t>
            </a:fld>
            <a:endParaRPr lang="en-US"/>
          </a:p>
        </p:txBody>
      </p:sp>
    </p:spTree>
    <p:extLst>
      <p:ext uri="{BB962C8B-B14F-4D97-AF65-F5344CB8AC3E}">
        <p14:creationId xmlns:p14="http://schemas.microsoft.com/office/powerpoint/2010/main" val="30954319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Layout" Target="../diagrams/layout2.xml"/><Relationship Id="rId7" Type="http://schemas.openxmlformats.org/officeDocument/2006/relationships/image" Target="../media/image3.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 Id="rId9"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89808" y="2258379"/>
            <a:ext cx="11812385" cy="879475"/>
          </a:xfrm>
        </p:spPr>
        <p:txBody>
          <a:bodyPr>
            <a:noAutofit/>
          </a:bodyPr>
          <a:lstStyle/>
          <a:p>
            <a:r>
              <a:rPr lang="en-ID" sz="4000" dirty="0">
                <a:effectLst/>
              </a:rPr>
              <a:t>Fostering Multimodal Digital Literacy for Youth Empowerment in Digital Entrepreneurs and Sustainable Tourism Sectors</a:t>
            </a:r>
          </a:p>
        </p:txBody>
      </p:sp>
      <p:sp>
        <p:nvSpPr>
          <p:cNvPr id="6" name="Subtitle 5"/>
          <p:cNvSpPr>
            <a:spLocks noGrp="1"/>
          </p:cNvSpPr>
          <p:nvPr>
            <p:ph type="subTitle" idx="1"/>
          </p:nvPr>
        </p:nvSpPr>
        <p:spPr>
          <a:xfrm>
            <a:off x="551411" y="4335620"/>
            <a:ext cx="11089177" cy="940248"/>
          </a:xfrm>
        </p:spPr>
        <p:txBody>
          <a:bodyPr>
            <a:normAutofit/>
          </a:bodyPr>
          <a:lstStyle/>
          <a:p>
            <a:pPr>
              <a:lnSpc>
                <a:spcPct val="100000"/>
              </a:lnSpc>
            </a:pPr>
            <a:r>
              <a:rPr lang="en-US" sz="2000" b="1" dirty="0">
                <a:solidFill>
                  <a:schemeClr val="bg1"/>
                </a:solidFill>
                <a:latin typeface="Franklin Gothic Book" panose="020B0503020102020204" pitchFamily="34" charset="0"/>
              </a:rPr>
              <a:t>Rosita Rahma, </a:t>
            </a:r>
            <a:r>
              <a:rPr lang="en-ID" sz="2000" b="1" dirty="0">
                <a:latin typeface="Franklin Gothic Book" panose="020B0503020102020204" pitchFamily="34" charset="0"/>
              </a:rPr>
              <a:t>Yana Setiawan, Fahmi </a:t>
            </a:r>
            <a:r>
              <a:rPr lang="en-ID" sz="2000" b="1" dirty="0" err="1">
                <a:latin typeface="Franklin Gothic Book" panose="020B0503020102020204" pitchFamily="34" charset="0"/>
              </a:rPr>
              <a:t>Jahidah</a:t>
            </a:r>
            <a:r>
              <a:rPr lang="en-ID" sz="2000" b="1" dirty="0">
                <a:latin typeface="Franklin Gothic Book" panose="020B0503020102020204" pitchFamily="34" charset="0"/>
              </a:rPr>
              <a:t> </a:t>
            </a:r>
            <a:r>
              <a:rPr lang="en-ID" sz="2000" b="1" dirty="0" err="1">
                <a:latin typeface="Franklin Gothic Book" panose="020B0503020102020204" pitchFamily="34" charset="0"/>
              </a:rPr>
              <a:t>Islamy</a:t>
            </a:r>
            <a:r>
              <a:rPr lang="en-ID" sz="2000" b="1" dirty="0">
                <a:latin typeface="Franklin Gothic Book" panose="020B0503020102020204" pitchFamily="34" charset="0"/>
              </a:rPr>
              <a:t>, </a:t>
            </a:r>
            <a:r>
              <a:rPr lang="en-ID" sz="2000" b="1" dirty="0" err="1">
                <a:latin typeface="Franklin Gothic Book" panose="020B0503020102020204" pitchFamily="34" charset="0"/>
              </a:rPr>
              <a:t>Restu</a:t>
            </a:r>
            <a:r>
              <a:rPr lang="en-ID" sz="2000" b="1" dirty="0">
                <a:latin typeface="Franklin Gothic Book" panose="020B0503020102020204" pitchFamily="34" charset="0"/>
              </a:rPr>
              <a:t> Surya </a:t>
            </a:r>
            <a:r>
              <a:rPr lang="en-ID" sz="2000" b="1" dirty="0" err="1">
                <a:latin typeface="Franklin Gothic Book" panose="020B0503020102020204" pitchFamily="34" charset="0"/>
              </a:rPr>
              <a:t>Dinagara</a:t>
            </a:r>
            <a:r>
              <a:rPr lang="en-ID" sz="2000" b="1" dirty="0">
                <a:latin typeface="Franklin Gothic Book" panose="020B0503020102020204" pitchFamily="34" charset="0"/>
              </a:rPr>
              <a:t>, Ihsan </a:t>
            </a:r>
            <a:r>
              <a:rPr lang="en-ID" sz="2000" b="1" dirty="0" err="1">
                <a:latin typeface="Franklin Gothic Book" panose="020B0503020102020204" pitchFamily="34" charset="0"/>
              </a:rPr>
              <a:t>Sopian</a:t>
            </a:r>
            <a:r>
              <a:rPr lang="en-ID" sz="2000" b="1" dirty="0">
                <a:latin typeface="Franklin Gothic Book" panose="020B0503020102020204" pitchFamily="34" charset="0"/>
              </a:rPr>
              <a:t> </a:t>
            </a:r>
            <a:r>
              <a:rPr lang="en-ID" sz="2000" b="1" dirty="0" err="1">
                <a:latin typeface="Franklin Gothic Book" panose="020B0503020102020204" pitchFamily="34" charset="0"/>
              </a:rPr>
              <a:t>Sutarjat</a:t>
            </a:r>
            <a:endParaRPr lang="en-US" sz="2000" b="1" dirty="0">
              <a:solidFill>
                <a:schemeClr val="bg1"/>
              </a:solidFill>
              <a:latin typeface="Franklin Gothic Book" panose="020B0503020102020204" pitchFamily="34" charset="0"/>
            </a:endParaRPr>
          </a:p>
        </p:txBody>
      </p:sp>
      <p:sp>
        <p:nvSpPr>
          <p:cNvPr id="7" name="Title 4"/>
          <p:cNvSpPr txBox="1">
            <a:spLocks/>
          </p:cNvSpPr>
          <p:nvPr/>
        </p:nvSpPr>
        <p:spPr>
          <a:xfrm>
            <a:off x="1524000" y="3326916"/>
            <a:ext cx="9144000" cy="317125"/>
          </a:xfrm>
          <a:prstGeom prst="rect">
            <a:avLst/>
          </a:prstGeom>
          <a:solidFill>
            <a:srgbClr val="7030A0"/>
          </a:solidFill>
          <a:ln w="19050">
            <a:solidFill>
              <a:schemeClr val="bg1"/>
            </a:solidFill>
          </a:ln>
          <a:effectLst>
            <a:outerShdw blurRad="50800" dist="38100" dir="2700000" algn="tl" rotWithShape="0">
              <a:prstClr val="black">
                <a:alpha val="40000"/>
              </a:prstClr>
            </a:outerShdw>
          </a:effectLst>
        </p:spPr>
        <p:txBody>
          <a:bodyPr vert="horz" lIns="91440" tIns="45720" rIns="91440" bIns="45720" rtlCol="0" anchor="b">
            <a:normAutofit fontScale="97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i-FI" sz="1800" b="1" dirty="0">
                <a:solidFill>
                  <a:schemeClr val="bg1"/>
                </a:solidFill>
                <a:latin typeface="Franklin Gothic Demi Cond" panose="020B0706030402020204" pitchFamily="34" charset="0"/>
                <a:cs typeface="Times New Roman" panose="02020603050405020304" pitchFamily="18" charset="0"/>
              </a:rPr>
              <a:t>No. </a:t>
            </a:r>
            <a:r>
              <a:rPr lang="fi-FI" sz="1800" b="1" dirty="0">
                <a:solidFill>
                  <a:schemeClr val="bg1"/>
                </a:solidFill>
                <a:latin typeface="Franklin Gothic Book" panose="020B0503020102020204" pitchFamily="34" charset="0"/>
                <a:cs typeface="Times New Roman" panose="02020603050405020304" pitchFamily="18" charset="0"/>
              </a:rPr>
              <a:t>Abstract: I</a:t>
            </a:r>
            <a:r>
              <a:rPr lang="en-ID" sz="1800" b="1" dirty="0">
                <a:solidFill>
                  <a:schemeClr val="bg1"/>
                </a:solidFill>
                <a:latin typeface="Franklin Gothic Book" panose="020B0503020102020204" pitchFamily="34" charset="0"/>
              </a:rPr>
              <a:t>COLLITE- 25114 </a:t>
            </a:r>
            <a:endParaRPr lang="en-US" sz="1800" b="1" dirty="0">
              <a:solidFill>
                <a:schemeClr val="bg1"/>
              </a:solidFill>
              <a:latin typeface="Franklin Gothic Book" panose="020B0503020102020204" pitchFamily="34" charset="0"/>
              <a:cs typeface="Times New Roman" panose="02020603050405020304" pitchFamily="18" charset="0"/>
            </a:endParaRPr>
          </a:p>
        </p:txBody>
      </p:sp>
      <p:sp>
        <p:nvSpPr>
          <p:cNvPr id="2" name="Subtitle 5">
            <a:extLst>
              <a:ext uri="{FF2B5EF4-FFF2-40B4-BE49-F238E27FC236}">
                <a16:creationId xmlns:a16="http://schemas.microsoft.com/office/drawing/2014/main" id="{0EAA459F-AC4D-B7F9-AF48-78249DDA7A4F}"/>
              </a:ext>
            </a:extLst>
          </p:cNvPr>
          <p:cNvSpPr txBox="1">
            <a:spLocks/>
          </p:cNvSpPr>
          <p:nvPr/>
        </p:nvSpPr>
        <p:spPr>
          <a:xfrm>
            <a:off x="551411" y="5311931"/>
            <a:ext cx="11089177" cy="940248"/>
          </a:xfrm>
          <a:prstGeom prst="rect">
            <a:avLst/>
          </a:prstGeom>
        </p:spPr>
        <p:txBody>
          <a:bodyPr vert="horz" lIns="91440" tIns="45720" rIns="91440" bIns="45720" rtlCol="0">
            <a:normAutofit/>
          </a:bodyPr>
          <a:lstStyle>
            <a:lvl1pPr marL="0" indent="0" algn="ctr" defTabSz="914377" rtl="0" eaLnBrk="1" latinLnBrk="0" hangingPunct="1">
              <a:lnSpc>
                <a:spcPct val="90000"/>
              </a:lnSpc>
              <a:spcBef>
                <a:spcPts val="1000"/>
              </a:spcBef>
              <a:buFont typeface="Arial" panose="020B0604020202020204" pitchFamily="34" charset="0"/>
              <a:buNone/>
              <a:defRPr sz="2400" kern="1200">
                <a:solidFill>
                  <a:schemeClr val="bg1">
                    <a:lumMod val="95000"/>
                  </a:schemeClr>
                </a:solidFill>
                <a:latin typeface="Franklin Gothic Medium Cond" panose="020B0606030402020204" pitchFamily="34" charset="0"/>
                <a:ea typeface="+mn-ea"/>
                <a:cs typeface="+mn-cs"/>
              </a:defRPr>
            </a:lvl1pPr>
            <a:lvl2pPr marL="457189" indent="0" algn="ctr" defTabSz="914377"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377" indent="0" algn="ctr" defTabSz="914377"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566"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754"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5943"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131"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320"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509"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r>
              <a:rPr lang="en-US" sz="2800" b="1" dirty="0">
                <a:solidFill>
                  <a:schemeClr val="bg1"/>
                </a:solidFill>
              </a:rPr>
              <a:t>Universitas Pendidikan Indonesia</a:t>
            </a:r>
          </a:p>
        </p:txBody>
      </p:sp>
    </p:spTree>
    <p:extLst>
      <p:ext uri="{BB962C8B-B14F-4D97-AF65-F5344CB8AC3E}">
        <p14:creationId xmlns:p14="http://schemas.microsoft.com/office/powerpoint/2010/main" val="346991933"/>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098698" y="2158533"/>
            <a:ext cx="9144000" cy="879475"/>
          </a:xfrm>
        </p:spPr>
        <p:txBody>
          <a:bodyPr>
            <a:normAutofit fontScale="90000"/>
          </a:bodyPr>
          <a:lstStyle/>
          <a:p>
            <a:r>
              <a:rPr lang="en-US" b="1" dirty="0">
                <a:solidFill>
                  <a:schemeClr val="bg1"/>
                </a:solidFill>
                <a:latin typeface="+mn-lt"/>
                <a:cs typeface="Times New Roman" panose="02020603050405020304" pitchFamily="18" charset="0"/>
              </a:rPr>
              <a:t>THANK YOU!</a:t>
            </a:r>
          </a:p>
        </p:txBody>
      </p:sp>
      <p:sp>
        <p:nvSpPr>
          <p:cNvPr id="7" name="Title 4"/>
          <p:cNvSpPr txBox="1">
            <a:spLocks/>
          </p:cNvSpPr>
          <p:nvPr/>
        </p:nvSpPr>
        <p:spPr>
          <a:xfrm>
            <a:off x="1524000" y="1656700"/>
            <a:ext cx="9144000" cy="317125"/>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1600" dirty="0">
              <a:solidFill>
                <a:schemeClr val="bg1"/>
              </a:solidFill>
              <a:latin typeface="+mn-lt"/>
              <a:cs typeface="Times New Roman" panose="02020603050405020304" pitchFamily="18" charset="0"/>
            </a:endParaRPr>
          </a:p>
        </p:txBody>
      </p:sp>
    </p:spTree>
    <p:extLst>
      <p:ext uri="{BB962C8B-B14F-4D97-AF65-F5344CB8AC3E}">
        <p14:creationId xmlns:p14="http://schemas.microsoft.com/office/powerpoint/2010/main" val="1757516389"/>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013899" y="-19493"/>
            <a:ext cx="10515600" cy="573088"/>
          </a:xfrm>
        </p:spPr>
        <p:txBody>
          <a:bodyPr>
            <a:normAutofit fontScale="90000"/>
          </a:bodyPr>
          <a:lstStyle/>
          <a:p>
            <a:r>
              <a:rPr lang="en-US" b="1" dirty="0">
                <a:solidFill>
                  <a:schemeClr val="bg1"/>
                </a:solidFill>
                <a:latin typeface="+mn-lt"/>
              </a:rPr>
              <a:t>INTRODUCTION</a:t>
            </a:r>
          </a:p>
        </p:txBody>
      </p:sp>
      <p:pic>
        <p:nvPicPr>
          <p:cNvPr id="3" name="Content Placeholder 2">
            <a:extLst>
              <a:ext uri="{FF2B5EF4-FFF2-40B4-BE49-F238E27FC236}">
                <a16:creationId xmlns:a16="http://schemas.microsoft.com/office/drawing/2014/main" id="{020F45ED-035C-F491-B79F-E0FF25D1DF19}"/>
              </a:ext>
            </a:extLst>
          </p:cNvPr>
          <p:cNvPicPr>
            <a:picLocks noGrp="1" noChangeAspect="1"/>
          </p:cNvPicPr>
          <p:nvPr>
            <p:ph idx="1"/>
          </p:nvPr>
        </p:nvPicPr>
        <p:blipFill>
          <a:blip r:embed="rId2"/>
          <a:stretch>
            <a:fillRect/>
          </a:stretch>
        </p:blipFill>
        <p:spPr>
          <a:xfrm>
            <a:off x="-25645" y="553595"/>
            <a:ext cx="4925951" cy="6304405"/>
          </a:xfrm>
        </p:spPr>
      </p:pic>
      <p:sp>
        <p:nvSpPr>
          <p:cNvPr id="6" name="Rectangle 5">
            <a:extLst>
              <a:ext uri="{FF2B5EF4-FFF2-40B4-BE49-F238E27FC236}">
                <a16:creationId xmlns:a16="http://schemas.microsoft.com/office/drawing/2014/main" id="{FDA72A7C-506C-DDBA-F20A-5DF1BA8B12A4}"/>
              </a:ext>
            </a:extLst>
          </p:cNvPr>
          <p:cNvSpPr/>
          <p:nvPr/>
        </p:nvSpPr>
        <p:spPr>
          <a:xfrm>
            <a:off x="5383735" y="2771202"/>
            <a:ext cx="1818168" cy="934595"/>
          </a:xfrm>
          <a:prstGeom prst="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D" sz="2000" dirty="0"/>
              <a:t>Youth empowerment</a:t>
            </a:r>
          </a:p>
        </p:txBody>
      </p:sp>
      <p:sp>
        <p:nvSpPr>
          <p:cNvPr id="9" name="Rectangle 8">
            <a:extLst>
              <a:ext uri="{FF2B5EF4-FFF2-40B4-BE49-F238E27FC236}">
                <a16:creationId xmlns:a16="http://schemas.microsoft.com/office/drawing/2014/main" id="{D0617E83-12FE-49BA-84CA-573BB52331FD}"/>
              </a:ext>
            </a:extLst>
          </p:cNvPr>
          <p:cNvSpPr/>
          <p:nvPr/>
        </p:nvSpPr>
        <p:spPr>
          <a:xfrm>
            <a:off x="9583480" y="2791931"/>
            <a:ext cx="1963478" cy="913865"/>
          </a:xfrm>
          <a:prstGeom prst="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D" dirty="0"/>
              <a:t>Digital Entrepreneurship Readiness</a:t>
            </a:r>
          </a:p>
        </p:txBody>
      </p:sp>
      <p:sp>
        <p:nvSpPr>
          <p:cNvPr id="10" name="Rectangle 9">
            <a:extLst>
              <a:ext uri="{FF2B5EF4-FFF2-40B4-BE49-F238E27FC236}">
                <a16:creationId xmlns:a16="http://schemas.microsoft.com/office/drawing/2014/main" id="{870E2163-C5EA-25D2-56CC-E04A29080460}"/>
              </a:ext>
            </a:extLst>
          </p:cNvPr>
          <p:cNvSpPr/>
          <p:nvPr/>
        </p:nvSpPr>
        <p:spPr>
          <a:xfrm>
            <a:off x="7559748" y="5224131"/>
            <a:ext cx="1821711" cy="850604"/>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Multimodal Literacy</a:t>
            </a:r>
            <a:endParaRPr lang="en-ID" dirty="0">
              <a:solidFill>
                <a:schemeClr val="tx1"/>
              </a:solidFill>
            </a:endParaRPr>
          </a:p>
        </p:txBody>
      </p:sp>
      <p:sp>
        <p:nvSpPr>
          <p:cNvPr id="13" name="Arrow: Right 12">
            <a:extLst>
              <a:ext uri="{FF2B5EF4-FFF2-40B4-BE49-F238E27FC236}">
                <a16:creationId xmlns:a16="http://schemas.microsoft.com/office/drawing/2014/main" id="{135903B6-15A9-3B08-48B6-0BF1650E2917}"/>
              </a:ext>
            </a:extLst>
          </p:cNvPr>
          <p:cNvSpPr/>
          <p:nvPr/>
        </p:nvSpPr>
        <p:spPr>
          <a:xfrm>
            <a:off x="7684029" y="2952306"/>
            <a:ext cx="1576695" cy="850605"/>
          </a:xfrm>
          <a:prstGeom prst="rightArrow">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 name="Arrow: Up 13">
            <a:extLst>
              <a:ext uri="{FF2B5EF4-FFF2-40B4-BE49-F238E27FC236}">
                <a16:creationId xmlns:a16="http://schemas.microsoft.com/office/drawing/2014/main" id="{38116027-CF61-4BE2-CC9C-91650A80E63D}"/>
              </a:ext>
            </a:extLst>
          </p:cNvPr>
          <p:cNvSpPr/>
          <p:nvPr/>
        </p:nvSpPr>
        <p:spPr>
          <a:xfrm>
            <a:off x="7985051" y="3916325"/>
            <a:ext cx="824909" cy="1088066"/>
          </a:xfrm>
          <a:prstGeom prst="upArrow">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Tree>
    <p:extLst>
      <p:ext uri="{BB962C8B-B14F-4D97-AF65-F5344CB8AC3E}">
        <p14:creationId xmlns:p14="http://schemas.microsoft.com/office/powerpoint/2010/main" val="2950692155"/>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79583" y="803564"/>
            <a:ext cx="10515600" cy="573088"/>
          </a:xfrm>
        </p:spPr>
        <p:txBody>
          <a:bodyPr>
            <a:normAutofit fontScale="90000"/>
          </a:bodyPr>
          <a:lstStyle/>
          <a:p>
            <a:r>
              <a:rPr lang="en-US" b="1" dirty="0">
                <a:solidFill>
                  <a:schemeClr val="bg1"/>
                </a:solidFill>
                <a:latin typeface="+mn-lt"/>
              </a:rPr>
              <a:t>LITERATURE REVIEW</a:t>
            </a:r>
          </a:p>
        </p:txBody>
      </p:sp>
      <p:sp>
        <p:nvSpPr>
          <p:cNvPr id="5" name="Content Placeholder 4"/>
          <p:cNvSpPr>
            <a:spLocks noGrp="1"/>
          </p:cNvSpPr>
          <p:nvPr>
            <p:ph idx="1"/>
          </p:nvPr>
        </p:nvSpPr>
        <p:spPr>
          <a:xfrm>
            <a:off x="579583" y="1376652"/>
            <a:ext cx="10515600" cy="4351339"/>
          </a:xfrm>
        </p:spPr>
        <p:txBody>
          <a:bodyPr>
            <a:normAutofit fontScale="85000" lnSpcReduction="20000"/>
          </a:bodyPr>
          <a:lstStyle/>
          <a:p>
            <a:pPr marL="0" indent="0" algn="just">
              <a:buNone/>
            </a:pPr>
            <a:r>
              <a:rPr lang="en-ID" sz="3300" dirty="0"/>
              <a:t>Digital entrepreneurship in tourism enables innovation and sustainability through online tools (Kraus et al., 2018; Sigala, 2018). Youth empowerment supports entrepreneurial activity, especially when paired with multimodal literacy—the ability to communicate across digital and visual modes (Kress, 2010). Research shows this literacy mediates the link between empowerment and digital readiness (García &amp; Wei, 2014). However, gaps remain in integrating these elements within sustainable tourism frameworks.</a:t>
            </a:r>
          </a:p>
          <a:p>
            <a:pPr marL="0" indent="0" algn="just">
              <a:buNone/>
            </a:pPr>
            <a:endParaRPr lang="en-ID" sz="3300" dirty="0"/>
          </a:p>
          <a:p>
            <a:pPr marL="0" indent="0" algn="just">
              <a:buNone/>
            </a:pPr>
            <a:r>
              <a:rPr lang="en-US" sz="3300" dirty="0"/>
              <a:t>This study aims to offer new insights for the development of more effective training programs and policy frameworks that enhance the digital entrepreneurship ecosystem, grounded in multimodal literacy and youth empowerment within the sustainable tourism sector.</a:t>
            </a:r>
            <a:endParaRPr lang="en-ID" sz="3300" dirty="0"/>
          </a:p>
          <a:p>
            <a:pPr marL="0" indent="0" algn="just">
              <a:buNone/>
            </a:pPr>
            <a:endParaRPr lang="en-US" sz="3200" dirty="0"/>
          </a:p>
        </p:txBody>
      </p:sp>
    </p:spTree>
    <p:extLst>
      <p:ext uri="{BB962C8B-B14F-4D97-AF65-F5344CB8AC3E}">
        <p14:creationId xmlns:p14="http://schemas.microsoft.com/office/powerpoint/2010/main" val="2324887373"/>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79583" y="803564"/>
            <a:ext cx="10515600" cy="573088"/>
          </a:xfrm>
        </p:spPr>
        <p:txBody>
          <a:bodyPr>
            <a:normAutofit fontScale="90000"/>
          </a:bodyPr>
          <a:lstStyle/>
          <a:p>
            <a:r>
              <a:rPr lang="en-US" b="1" dirty="0">
                <a:solidFill>
                  <a:schemeClr val="bg1"/>
                </a:solidFill>
                <a:latin typeface="+mn-lt"/>
              </a:rPr>
              <a:t>METHOD</a:t>
            </a:r>
          </a:p>
        </p:txBody>
      </p:sp>
      <p:graphicFrame>
        <p:nvGraphicFramePr>
          <p:cNvPr id="2" name="Content Placeholder 1">
            <a:extLst>
              <a:ext uri="{FF2B5EF4-FFF2-40B4-BE49-F238E27FC236}">
                <a16:creationId xmlns:a16="http://schemas.microsoft.com/office/drawing/2014/main" id="{25729CB7-09CF-B388-8AAB-762B6F1EC67D}"/>
              </a:ext>
            </a:extLst>
          </p:cNvPr>
          <p:cNvGraphicFramePr>
            <a:graphicFrameLocks noGrp="1"/>
          </p:cNvGraphicFramePr>
          <p:nvPr>
            <p:ph idx="1"/>
            <p:extLst>
              <p:ext uri="{D42A27DB-BD31-4B8C-83A1-F6EECF244321}">
                <p14:modId xmlns:p14="http://schemas.microsoft.com/office/powerpoint/2010/main" val="1933137910"/>
              </p:ext>
            </p:extLst>
          </p:nvPr>
        </p:nvGraphicFramePr>
        <p:xfrm>
          <a:off x="1031358" y="1807534"/>
          <a:ext cx="9324754" cy="3958861"/>
        </p:xfrm>
        <a:graphic>
          <a:graphicData uri="http://schemas.openxmlformats.org/drawingml/2006/table">
            <a:tbl>
              <a:tblPr firstRow="1" bandRow="1">
                <a:tableStyleId>{5C22544A-7EE6-4342-B048-85BDC9FD1C3A}</a:tableStyleId>
              </a:tblPr>
              <a:tblGrid>
                <a:gridCol w="3461188">
                  <a:extLst>
                    <a:ext uri="{9D8B030D-6E8A-4147-A177-3AD203B41FA5}">
                      <a16:colId xmlns:a16="http://schemas.microsoft.com/office/drawing/2014/main" val="3457384006"/>
                    </a:ext>
                  </a:extLst>
                </a:gridCol>
                <a:gridCol w="5863566">
                  <a:extLst>
                    <a:ext uri="{9D8B030D-6E8A-4147-A177-3AD203B41FA5}">
                      <a16:colId xmlns:a16="http://schemas.microsoft.com/office/drawing/2014/main" val="1468319794"/>
                    </a:ext>
                  </a:extLst>
                </a:gridCol>
              </a:tblGrid>
              <a:tr h="545101">
                <a:tc>
                  <a:txBody>
                    <a:bodyPr/>
                    <a:lstStyle/>
                    <a:p>
                      <a:pPr algn="ctr"/>
                      <a:r>
                        <a:rPr lang="en-US" sz="3200" dirty="0"/>
                        <a:t>COMPONENT</a:t>
                      </a:r>
                      <a:endParaRPr lang="en-ID" sz="3200" dirty="0"/>
                    </a:p>
                  </a:txBody>
                  <a:tcPr anchor="ctr"/>
                </a:tc>
                <a:tc>
                  <a:txBody>
                    <a:bodyPr/>
                    <a:lstStyle/>
                    <a:p>
                      <a:pPr algn="ctr"/>
                      <a:r>
                        <a:rPr lang="en-US" sz="3200" dirty="0"/>
                        <a:t>DESCRIPTION</a:t>
                      </a:r>
                      <a:endParaRPr lang="en-ID" sz="3200" dirty="0"/>
                    </a:p>
                  </a:txBody>
                  <a:tcPr anchor="ctr"/>
                </a:tc>
                <a:extLst>
                  <a:ext uri="{0D108BD9-81ED-4DB2-BD59-A6C34878D82A}">
                    <a16:rowId xmlns:a16="http://schemas.microsoft.com/office/drawing/2014/main" val="3500869227"/>
                  </a:ext>
                </a:extLst>
              </a:tr>
              <a:tr h="545101">
                <a:tc>
                  <a:txBody>
                    <a:bodyPr/>
                    <a:lstStyle/>
                    <a:p>
                      <a:r>
                        <a:rPr lang="en-US" sz="2800" dirty="0"/>
                        <a:t>Type</a:t>
                      </a:r>
                      <a:endParaRPr lang="en-ID" sz="2800" dirty="0"/>
                    </a:p>
                  </a:txBody>
                  <a:tcPr anchor="ctr"/>
                </a:tc>
                <a:tc>
                  <a:txBody>
                    <a:bodyPr/>
                    <a:lstStyle/>
                    <a:p>
                      <a:pPr algn="just"/>
                      <a:r>
                        <a:rPr lang="en-US" sz="2800" dirty="0"/>
                        <a:t>Correlational Quantitative</a:t>
                      </a:r>
                      <a:endParaRPr lang="en-ID" sz="2800" dirty="0"/>
                    </a:p>
                  </a:txBody>
                  <a:tcPr anchor="ctr"/>
                </a:tc>
                <a:extLst>
                  <a:ext uri="{0D108BD9-81ED-4DB2-BD59-A6C34878D82A}">
                    <a16:rowId xmlns:a16="http://schemas.microsoft.com/office/drawing/2014/main" val="698593378"/>
                  </a:ext>
                </a:extLst>
              </a:tr>
              <a:tr h="940859">
                <a:tc>
                  <a:txBody>
                    <a:bodyPr/>
                    <a:lstStyle/>
                    <a:p>
                      <a:r>
                        <a:rPr lang="en-US" sz="2800" dirty="0"/>
                        <a:t>Respondents</a:t>
                      </a:r>
                      <a:endParaRPr lang="en-ID" sz="2800" dirty="0"/>
                    </a:p>
                  </a:txBody>
                  <a:tcPr anchor="ctr"/>
                </a:tc>
                <a:tc>
                  <a:txBody>
                    <a:bodyPr/>
                    <a:lstStyle/>
                    <a:p>
                      <a:pPr algn="just"/>
                      <a:r>
                        <a:rPr lang="en-US" sz="2800" dirty="0"/>
                        <a:t>35 Individuals from a Selected Population</a:t>
                      </a:r>
                      <a:endParaRPr lang="en-ID" sz="2800" dirty="0"/>
                    </a:p>
                  </a:txBody>
                  <a:tcPr anchor="ctr"/>
                </a:tc>
                <a:extLst>
                  <a:ext uri="{0D108BD9-81ED-4DB2-BD59-A6C34878D82A}">
                    <a16:rowId xmlns:a16="http://schemas.microsoft.com/office/drawing/2014/main" val="3792609261"/>
                  </a:ext>
                </a:extLst>
              </a:tr>
              <a:tr h="940859">
                <a:tc>
                  <a:txBody>
                    <a:bodyPr/>
                    <a:lstStyle/>
                    <a:p>
                      <a:r>
                        <a:rPr lang="en-US" sz="2800" dirty="0"/>
                        <a:t>Instrument</a:t>
                      </a:r>
                      <a:endParaRPr lang="en-ID" sz="2800" dirty="0"/>
                    </a:p>
                  </a:txBody>
                  <a:tcPr anchor="ctr"/>
                </a:tc>
                <a:tc>
                  <a:txBody>
                    <a:bodyPr/>
                    <a:lstStyle/>
                    <a:p>
                      <a:pPr algn="just"/>
                      <a:r>
                        <a:rPr lang="en-US" sz="2800" dirty="0"/>
                        <a:t>Closed-Ended Questionnaire using a Likert Scale</a:t>
                      </a:r>
                      <a:endParaRPr lang="en-ID" sz="2800" dirty="0"/>
                    </a:p>
                  </a:txBody>
                  <a:tcPr anchor="ctr"/>
                </a:tc>
                <a:extLst>
                  <a:ext uri="{0D108BD9-81ED-4DB2-BD59-A6C34878D82A}">
                    <a16:rowId xmlns:a16="http://schemas.microsoft.com/office/drawing/2014/main" val="519750634"/>
                  </a:ext>
                </a:extLst>
              </a:tr>
              <a:tr h="940859">
                <a:tc>
                  <a:txBody>
                    <a:bodyPr/>
                    <a:lstStyle/>
                    <a:p>
                      <a:r>
                        <a:rPr lang="en-US" sz="2800" dirty="0"/>
                        <a:t>Analysis</a:t>
                      </a:r>
                      <a:endParaRPr lang="en-ID" sz="2800" dirty="0"/>
                    </a:p>
                  </a:txBody>
                  <a:tcPr anchor="ctr"/>
                </a:tc>
                <a:tc>
                  <a:txBody>
                    <a:bodyPr/>
                    <a:lstStyle/>
                    <a:p>
                      <a:pPr algn="just"/>
                      <a:r>
                        <a:rPr lang="en-US" sz="2800" dirty="0"/>
                        <a:t>Pearson Correlation and Multiple Linear Regression</a:t>
                      </a:r>
                      <a:endParaRPr lang="en-ID" sz="2800" dirty="0"/>
                    </a:p>
                  </a:txBody>
                  <a:tcPr anchor="ctr"/>
                </a:tc>
                <a:extLst>
                  <a:ext uri="{0D108BD9-81ED-4DB2-BD59-A6C34878D82A}">
                    <a16:rowId xmlns:a16="http://schemas.microsoft.com/office/drawing/2014/main" val="710723177"/>
                  </a:ext>
                </a:extLst>
              </a:tr>
            </a:tbl>
          </a:graphicData>
        </a:graphic>
      </p:graphicFrame>
    </p:spTree>
    <p:extLst>
      <p:ext uri="{BB962C8B-B14F-4D97-AF65-F5344CB8AC3E}">
        <p14:creationId xmlns:p14="http://schemas.microsoft.com/office/powerpoint/2010/main" val="915989542"/>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8479D3-C2F2-B3C7-6072-0E7BED3F241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12B45C7-DE61-62D7-49F0-6820789D1274}"/>
              </a:ext>
            </a:extLst>
          </p:cNvPr>
          <p:cNvSpPr>
            <a:spLocks noGrp="1"/>
          </p:cNvSpPr>
          <p:nvPr>
            <p:ph type="title"/>
          </p:nvPr>
        </p:nvSpPr>
        <p:spPr>
          <a:xfrm>
            <a:off x="579583" y="803564"/>
            <a:ext cx="10515600" cy="573088"/>
          </a:xfrm>
        </p:spPr>
        <p:txBody>
          <a:bodyPr>
            <a:normAutofit fontScale="90000"/>
          </a:bodyPr>
          <a:lstStyle/>
          <a:p>
            <a:r>
              <a:rPr lang="en-US" b="1" dirty="0">
                <a:solidFill>
                  <a:schemeClr val="bg1"/>
                </a:solidFill>
                <a:latin typeface="+mn-lt"/>
              </a:rPr>
              <a:t>FINDING AND DISCUSSION</a:t>
            </a:r>
          </a:p>
        </p:txBody>
      </p:sp>
      <p:graphicFrame>
        <p:nvGraphicFramePr>
          <p:cNvPr id="2" name="Content Placeholder 1">
            <a:extLst>
              <a:ext uri="{FF2B5EF4-FFF2-40B4-BE49-F238E27FC236}">
                <a16:creationId xmlns:a16="http://schemas.microsoft.com/office/drawing/2014/main" id="{5CFB554E-435E-8DF5-5A58-D2C0F708834B}"/>
              </a:ext>
            </a:extLst>
          </p:cNvPr>
          <p:cNvGraphicFramePr>
            <a:graphicFrameLocks noGrp="1"/>
          </p:cNvGraphicFramePr>
          <p:nvPr>
            <p:ph idx="1"/>
            <p:extLst>
              <p:ext uri="{D42A27DB-BD31-4B8C-83A1-F6EECF244321}">
                <p14:modId xmlns:p14="http://schemas.microsoft.com/office/powerpoint/2010/main" val="93052682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Table 2">
            <a:extLst>
              <a:ext uri="{FF2B5EF4-FFF2-40B4-BE49-F238E27FC236}">
                <a16:creationId xmlns:a16="http://schemas.microsoft.com/office/drawing/2014/main" id="{77B2B2A1-018E-9C0A-BE7E-62B8DE507050}"/>
              </a:ext>
            </a:extLst>
          </p:cNvPr>
          <p:cNvGraphicFramePr>
            <a:graphicFrameLocks noGrp="1"/>
          </p:cNvGraphicFramePr>
          <p:nvPr>
            <p:extLst>
              <p:ext uri="{D42A27DB-BD31-4B8C-83A1-F6EECF244321}">
                <p14:modId xmlns:p14="http://schemas.microsoft.com/office/powerpoint/2010/main" val="1556620768"/>
              </p:ext>
            </p:extLst>
          </p:nvPr>
        </p:nvGraphicFramePr>
        <p:xfrm>
          <a:off x="838200" y="2134073"/>
          <a:ext cx="10049539" cy="3529013"/>
        </p:xfrm>
        <a:graphic>
          <a:graphicData uri="http://schemas.openxmlformats.org/drawingml/2006/table">
            <a:tbl>
              <a:tblPr firstRow="1" bandRow="1">
                <a:tableStyleId>{5C22544A-7EE6-4342-B048-85BDC9FD1C3A}</a:tableStyleId>
              </a:tblPr>
              <a:tblGrid>
                <a:gridCol w="3063949">
                  <a:extLst>
                    <a:ext uri="{9D8B030D-6E8A-4147-A177-3AD203B41FA5}">
                      <a16:colId xmlns:a16="http://schemas.microsoft.com/office/drawing/2014/main" val="1253434766"/>
                    </a:ext>
                  </a:extLst>
                </a:gridCol>
                <a:gridCol w="3338623">
                  <a:extLst>
                    <a:ext uri="{9D8B030D-6E8A-4147-A177-3AD203B41FA5}">
                      <a16:colId xmlns:a16="http://schemas.microsoft.com/office/drawing/2014/main" val="1718256980"/>
                    </a:ext>
                  </a:extLst>
                </a:gridCol>
                <a:gridCol w="3646967">
                  <a:extLst>
                    <a:ext uri="{9D8B030D-6E8A-4147-A177-3AD203B41FA5}">
                      <a16:colId xmlns:a16="http://schemas.microsoft.com/office/drawing/2014/main" val="2398911786"/>
                    </a:ext>
                  </a:extLst>
                </a:gridCol>
              </a:tblGrid>
              <a:tr h="370840">
                <a:tc>
                  <a:txBody>
                    <a:bodyPr/>
                    <a:lstStyle/>
                    <a:p>
                      <a:pPr algn="ctr">
                        <a:lnSpc>
                          <a:spcPct val="107000"/>
                        </a:lnSpc>
                        <a:spcAft>
                          <a:spcPts val="800"/>
                        </a:spcAft>
                        <a:buNone/>
                      </a:pPr>
                      <a:r>
                        <a:rPr lang="en-ID" sz="2400" b="1" kern="100" dirty="0">
                          <a:effectLst/>
                          <a:latin typeface="Calibri" panose="020F0502020204030204" pitchFamily="34" charset="0"/>
                          <a:ea typeface="Calibri" panose="020F0502020204030204" pitchFamily="34" charset="0"/>
                          <a:cs typeface="Times New Roman" panose="02020603050405020304" pitchFamily="18" charset="0"/>
                        </a:rPr>
                        <a:t>VARIABLE 1</a:t>
                      </a:r>
                      <a:endParaRPr lang="en-ID"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800"/>
                        </a:spcAft>
                        <a:buNone/>
                      </a:pPr>
                      <a:r>
                        <a:rPr lang="en-ID" sz="2400" b="1" kern="100" dirty="0">
                          <a:effectLst/>
                          <a:latin typeface="Calibri" panose="020F0502020204030204" pitchFamily="34" charset="0"/>
                          <a:ea typeface="Calibri" panose="020F0502020204030204" pitchFamily="34" charset="0"/>
                          <a:cs typeface="Times New Roman" panose="02020603050405020304" pitchFamily="18" charset="0"/>
                        </a:rPr>
                        <a:t>VARIABLE 2</a:t>
                      </a:r>
                      <a:endParaRPr lang="en-ID"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800"/>
                        </a:spcAft>
                        <a:buNone/>
                      </a:pPr>
                      <a:r>
                        <a:rPr lang="en-ID" sz="2400" b="1" kern="100" dirty="0">
                          <a:effectLst/>
                          <a:latin typeface="Calibri" panose="020F0502020204030204" pitchFamily="34" charset="0"/>
                          <a:ea typeface="Calibri" panose="020F0502020204030204" pitchFamily="34" charset="0"/>
                          <a:cs typeface="Times New Roman" panose="02020603050405020304" pitchFamily="18" charset="0"/>
                        </a:rPr>
                        <a:t>CORRELATION COEFFICIENT (R)</a:t>
                      </a:r>
                      <a:endParaRPr lang="en-ID"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2379590958"/>
                  </a:ext>
                </a:extLst>
              </a:tr>
              <a:tr h="370840">
                <a:tc>
                  <a:txBody>
                    <a:bodyPr/>
                    <a:lstStyle/>
                    <a:p>
                      <a:pPr>
                        <a:lnSpc>
                          <a:spcPct val="107000"/>
                        </a:lnSpc>
                        <a:spcAft>
                          <a:spcPts val="800"/>
                        </a:spcAft>
                        <a:buNone/>
                      </a:pPr>
                      <a:r>
                        <a:rPr lang="en-ID" sz="2400" kern="100">
                          <a:effectLst/>
                          <a:latin typeface="Calibri" panose="020F0502020204030204" pitchFamily="34" charset="0"/>
                          <a:ea typeface="Calibri" panose="020F0502020204030204" pitchFamily="34" charset="0"/>
                          <a:cs typeface="Times New Roman" panose="02020603050405020304" pitchFamily="18" charset="0"/>
                        </a:rPr>
                        <a:t>Multimodal Literacy</a:t>
                      </a:r>
                    </a:p>
                  </a:txBody>
                  <a:tcPr marL="9525" marR="9525" marT="9525" marB="9525" anchor="ctr"/>
                </a:tc>
                <a:tc>
                  <a:txBody>
                    <a:bodyPr/>
                    <a:lstStyle/>
                    <a:p>
                      <a:pPr>
                        <a:lnSpc>
                          <a:spcPct val="107000"/>
                        </a:lnSpc>
                        <a:spcAft>
                          <a:spcPts val="800"/>
                        </a:spcAft>
                        <a:buNone/>
                      </a:pPr>
                      <a:r>
                        <a:rPr lang="en-ID" sz="2400" kern="100">
                          <a:effectLst/>
                          <a:latin typeface="Calibri" panose="020F0502020204030204" pitchFamily="34" charset="0"/>
                          <a:ea typeface="Calibri" panose="020F0502020204030204" pitchFamily="34" charset="0"/>
                          <a:cs typeface="Times New Roman" panose="02020603050405020304" pitchFamily="18" charset="0"/>
                        </a:rPr>
                        <a:t>Youth Empowerment</a:t>
                      </a:r>
                    </a:p>
                  </a:txBody>
                  <a:tcPr marL="9525" marR="9525" marT="9525" marB="9525" anchor="ctr"/>
                </a:tc>
                <a:tc>
                  <a:txBody>
                    <a:bodyPr/>
                    <a:lstStyle/>
                    <a:p>
                      <a:pPr algn="ctr">
                        <a:lnSpc>
                          <a:spcPct val="107000"/>
                        </a:lnSpc>
                        <a:spcAft>
                          <a:spcPts val="800"/>
                        </a:spcAft>
                        <a:buNone/>
                      </a:pPr>
                      <a:r>
                        <a:rPr lang="en-ID" sz="2400" kern="100" dirty="0">
                          <a:effectLst/>
                          <a:latin typeface="Calibri" panose="020F0502020204030204" pitchFamily="34" charset="0"/>
                          <a:ea typeface="Calibri" panose="020F0502020204030204" pitchFamily="34" charset="0"/>
                          <a:cs typeface="Times New Roman" panose="02020603050405020304" pitchFamily="18" charset="0"/>
                        </a:rPr>
                        <a:t>0.640</a:t>
                      </a:r>
                    </a:p>
                  </a:txBody>
                  <a:tcPr marL="9525" marR="9525" marT="9525" marB="9525" anchor="ctr"/>
                </a:tc>
                <a:extLst>
                  <a:ext uri="{0D108BD9-81ED-4DB2-BD59-A6C34878D82A}">
                    <a16:rowId xmlns:a16="http://schemas.microsoft.com/office/drawing/2014/main" val="2092716570"/>
                  </a:ext>
                </a:extLst>
              </a:tr>
              <a:tr h="370840">
                <a:tc>
                  <a:txBody>
                    <a:bodyPr/>
                    <a:lstStyle/>
                    <a:p>
                      <a:pPr>
                        <a:lnSpc>
                          <a:spcPct val="107000"/>
                        </a:lnSpc>
                        <a:spcAft>
                          <a:spcPts val="800"/>
                        </a:spcAft>
                        <a:buNone/>
                      </a:pPr>
                      <a:r>
                        <a:rPr lang="en-ID" sz="2400" kern="100">
                          <a:effectLst/>
                          <a:latin typeface="Calibri" panose="020F0502020204030204" pitchFamily="34" charset="0"/>
                          <a:ea typeface="Calibri" panose="020F0502020204030204" pitchFamily="34" charset="0"/>
                          <a:cs typeface="Times New Roman" panose="02020603050405020304" pitchFamily="18" charset="0"/>
                        </a:rPr>
                        <a:t>Multimodal Literacy</a:t>
                      </a:r>
                    </a:p>
                  </a:txBody>
                  <a:tcPr marL="9525" marR="9525" marT="9525" marB="9525" anchor="ctr"/>
                </a:tc>
                <a:tc>
                  <a:txBody>
                    <a:bodyPr/>
                    <a:lstStyle/>
                    <a:p>
                      <a:pPr>
                        <a:lnSpc>
                          <a:spcPct val="107000"/>
                        </a:lnSpc>
                        <a:spcAft>
                          <a:spcPts val="800"/>
                        </a:spcAft>
                        <a:buNone/>
                      </a:pPr>
                      <a:r>
                        <a:rPr lang="en-ID" sz="2400" kern="100" dirty="0">
                          <a:effectLst/>
                          <a:latin typeface="Calibri" panose="020F0502020204030204" pitchFamily="34" charset="0"/>
                          <a:ea typeface="Calibri" panose="020F0502020204030204" pitchFamily="34" charset="0"/>
                          <a:cs typeface="Times New Roman" panose="02020603050405020304" pitchFamily="18" charset="0"/>
                        </a:rPr>
                        <a:t>Digital Entrepreneurship &amp; Sustainable Tourism Readiness</a:t>
                      </a:r>
                    </a:p>
                  </a:txBody>
                  <a:tcPr marL="9525" marR="9525" marT="9525" marB="9525" anchor="ctr"/>
                </a:tc>
                <a:tc>
                  <a:txBody>
                    <a:bodyPr/>
                    <a:lstStyle/>
                    <a:p>
                      <a:pPr algn="ctr">
                        <a:lnSpc>
                          <a:spcPct val="107000"/>
                        </a:lnSpc>
                        <a:spcAft>
                          <a:spcPts val="800"/>
                        </a:spcAft>
                        <a:buNone/>
                      </a:pPr>
                      <a:r>
                        <a:rPr lang="en-ID" sz="2400" kern="100" dirty="0">
                          <a:effectLst/>
                          <a:latin typeface="Calibri" panose="020F0502020204030204" pitchFamily="34" charset="0"/>
                          <a:ea typeface="Calibri" panose="020F0502020204030204" pitchFamily="34" charset="0"/>
                          <a:cs typeface="Times New Roman" panose="02020603050405020304" pitchFamily="18" charset="0"/>
                        </a:rPr>
                        <a:t>0.658</a:t>
                      </a:r>
                    </a:p>
                  </a:txBody>
                  <a:tcPr marL="9525" marR="9525" marT="9525" marB="9525" anchor="ctr"/>
                </a:tc>
                <a:extLst>
                  <a:ext uri="{0D108BD9-81ED-4DB2-BD59-A6C34878D82A}">
                    <a16:rowId xmlns:a16="http://schemas.microsoft.com/office/drawing/2014/main" val="3798546863"/>
                  </a:ext>
                </a:extLst>
              </a:tr>
              <a:tr h="370840">
                <a:tc>
                  <a:txBody>
                    <a:bodyPr/>
                    <a:lstStyle/>
                    <a:p>
                      <a:pPr>
                        <a:lnSpc>
                          <a:spcPct val="107000"/>
                        </a:lnSpc>
                        <a:spcAft>
                          <a:spcPts val="800"/>
                        </a:spcAft>
                        <a:buNone/>
                      </a:pPr>
                      <a:r>
                        <a:rPr lang="en-ID" sz="2400" kern="100">
                          <a:effectLst/>
                          <a:latin typeface="Calibri" panose="020F0502020204030204" pitchFamily="34" charset="0"/>
                          <a:ea typeface="Calibri" panose="020F0502020204030204" pitchFamily="34" charset="0"/>
                          <a:cs typeface="Times New Roman" panose="02020603050405020304" pitchFamily="18" charset="0"/>
                        </a:rPr>
                        <a:t>Youth Empowerment</a:t>
                      </a:r>
                    </a:p>
                  </a:txBody>
                  <a:tcPr marL="9525" marR="9525" marT="9525" marB="9525" anchor="ctr"/>
                </a:tc>
                <a:tc>
                  <a:txBody>
                    <a:bodyPr/>
                    <a:lstStyle/>
                    <a:p>
                      <a:pPr>
                        <a:lnSpc>
                          <a:spcPct val="107000"/>
                        </a:lnSpc>
                        <a:spcAft>
                          <a:spcPts val="800"/>
                        </a:spcAft>
                        <a:buNone/>
                      </a:pPr>
                      <a:r>
                        <a:rPr lang="en-ID" sz="2400" kern="100">
                          <a:effectLst/>
                          <a:latin typeface="Calibri" panose="020F0502020204030204" pitchFamily="34" charset="0"/>
                          <a:ea typeface="Calibri" panose="020F0502020204030204" pitchFamily="34" charset="0"/>
                          <a:cs typeface="Times New Roman" panose="02020603050405020304" pitchFamily="18" charset="0"/>
                        </a:rPr>
                        <a:t>Digital Entrepreneurship &amp; Sustainable Tourism Readiness</a:t>
                      </a:r>
                    </a:p>
                  </a:txBody>
                  <a:tcPr marL="9525" marR="9525" marT="9525" marB="9525" anchor="ctr"/>
                </a:tc>
                <a:tc>
                  <a:txBody>
                    <a:bodyPr/>
                    <a:lstStyle/>
                    <a:p>
                      <a:pPr algn="ctr">
                        <a:lnSpc>
                          <a:spcPct val="107000"/>
                        </a:lnSpc>
                        <a:spcAft>
                          <a:spcPts val="800"/>
                        </a:spcAft>
                        <a:buNone/>
                      </a:pPr>
                      <a:r>
                        <a:rPr lang="en-ID" sz="2400" kern="100" dirty="0">
                          <a:effectLst/>
                          <a:latin typeface="Calibri" panose="020F0502020204030204" pitchFamily="34" charset="0"/>
                          <a:ea typeface="Calibri" panose="020F0502020204030204" pitchFamily="34" charset="0"/>
                          <a:cs typeface="Times New Roman" panose="02020603050405020304" pitchFamily="18" charset="0"/>
                        </a:rPr>
                        <a:t>0.681</a:t>
                      </a:r>
                    </a:p>
                  </a:txBody>
                  <a:tcPr marL="9525" marR="9525" marT="9525" marB="9525" anchor="ctr"/>
                </a:tc>
                <a:extLst>
                  <a:ext uri="{0D108BD9-81ED-4DB2-BD59-A6C34878D82A}">
                    <a16:rowId xmlns:a16="http://schemas.microsoft.com/office/drawing/2014/main" val="92548973"/>
                  </a:ext>
                </a:extLst>
              </a:tr>
            </a:tbl>
          </a:graphicData>
        </a:graphic>
      </p:graphicFrame>
    </p:spTree>
    <p:extLst>
      <p:ext uri="{BB962C8B-B14F-4D97-AF65-F5344CB8AC3E}">
        <p14:creationId xmlns:p14="http://schemas.microsoft.com/office/powerpoint/2010/main" val="2749821627"/>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79583" y="803564"/>
            <a:ext cx="10515600" cy="573088"/>
          </a:xfrm>
        </p:spPr>
        <p:txBody>
          <a:bodyPr>
            <a:normAutofit fontScale="90000"/>
          </a:bodyPr>
          <a:lstStyle/>
          <a:p>
            <a:r>
              <a:rPr lang="en-US" b="1" dirty="0">
                <a:solidFill>
                  <a:schemeClr val="bg1"/>
                </a:solidFill>
                <a:latin typeface="+mn-lt"/>
              </a:rPr>
              <a:t>FINDING</a:t>
            </a:r>
          </a:p>
        </p:txBody>
      </p:sp>
      <p:graphicFrame>
        <p:nvGraphicFramePr>
          <p:cNvPr id="2" name="Content Placeholder 1">
            <a:extLst>
              <a:ext uri="{FF2B5EF4-FFF2-40B4-BE49-F238E27FC236}">
                <a16:creationId xmlns:a16="http://schemas.microsoft.com/office/drawing/2014/main" id="{126A6F37-1AE0-85BB-9E99-98DA55FE731F}"/>
              </a:ext>
            </a:extLst>
          </p:cNvPr>
          <p:cNvGraphicFramePr>
            <a:graphicFrameLocks noGrp="1"/>
          </p:cNvGraphicFramePr>
          <p:nvPr>
            <p:ph idx="1"/>
            <p:extLst>
              <p:ext uri="{D42A27DB-BD31-4B8C-83A1-F6EECF244321}">
                <p14:modId xmlns:p14="http://schemas.microsoft.com/office/powerpoint/2010/main" val="346743561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a:extLst>
              <a:ext uri="{FF2B5EF4-FFF2-40B4-BE49-F238E27FC236}">
                <a16:creationId xmlns:a16="http://schemas.microsoft.com/office/drawing/2014/main" id="{D8B5DB0F-0EED-57D8-5283-61AB5F0F866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67036" y="1825625"/>
            <a:ext cx="1467055" cy="1420290"/>
          </a:xfrm>
          <a:prstGeom prst="rect">
            <a:avLst/>
          </a:prstGeom>
        </p:spPr>
      </p:pic>
      <p:pic>
        <p:nvPicPr>
          <p:cNvPr id="8" name="Picture 7">
            <a:extLst>
              <a:ext uri="{FF2B5EF4-FFF2-40B4-BE49-F238E27FC236}">
                <a16:creationId xmlns:a16="http://schemas.microsoft.com/office/drawing/2014/main" id="{5FCCC40F-7AC9-CC35-5175-698923B416B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885623" y="3291149"/>
            <a:ext cx="1467055" cy="1420290"/>
          </a:xfrm>
          <a:prstGeom prst="rect">
            <a:avLst/>
          </a:prstGeom>
        </p:spPr>
      </p:pic>
      <p:pic>
        <p:nvPicPr>
          <p:cNvPr id="10" name="Picture 9">
            <a:extLst>
              <a:ext uri="{FF2B5EF4-FFF2-40B4-BE49-F238E27FC236}">
                <a16:creationId xmlns:a16="http://schemas.microsoft.com/office/drawing/2014/main" id="{31E42F28-D841-B8FF-8B95-4ECDD560643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831800" y="4783721"/>
            <a:ext cx="1467055" cy="1393242"/>
          </a:xfrm>
          <a:prstGeom prst="rect">
            <a:avLst/>
          </a:prstGeom>
        </p:spPr>
      </p:pic>
    </p:spTree>
    <p:extLst>
      <p:ext uri="{BB962C8B-B14F-4D97-AF65-F5344CB8AC3E}">
        <p14:creationId xmlns:p14="http://schemas.microsoft.com/office/powerpoint/2010/main" val="599952679"/>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4418A8-39A1-F7F7-7BF8-441DA96BB28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989D778-4C6D-89B1-5E95-9A3C21BCA094}"/>
              </a:ext>
            </a:extLst>
          </p:cNvPr>
          <p:cNvSpPr>
            <a:spLocks noGrp="1"/>
          </p:cNvSpPr>
          <p:nvPr>
            <p:ph type="title"/>
          </p:nvPr>
        </p:nvSpPr>
        <p:spPr>
          <a:xfrm>
            <a:off x="579583" y="803564"/>
            <a:ext cx="10515600" cy="573088"/>
          </a:xfrm>
        </p:spPr>
        <p:txBody>
          <a:bodyPr>
            <a:normAutofit fontScale="90000"/>
          </a:bodyPr>
          <a:lstStyle/>
          <a:p>
            <a:r>
              <a:rPr lang="en-US" b="1" dirty="0">
                <a:solidFill>
                  <a:schemeClr val="bg1"/>
                </a:solidFill>
                <a:latin typeface="+mn-lt"/>
              </a:rPr>
              <a:t>DISCUSSION</a:t>
            </a:r>
          </a:p>
        </p:txBody>
      </p:sp>
      <p:sp>
        <p:nvSpPr>
          <p:cNvPr id="11" name="Content Placeholder 4">
            <a:extLst>
              <a:ext uri="{FF2B5EF4-FFF2-40B4-BE49-F238E27FC236}">
                <a16:creationId xmlns:a16="http://schemas.microsoft.com/office/drawing/2014/main" id="{E48C8342-D8AB-7426-A5F8-8C1B12441068}"/>
              </a:ext>
            </a:extLst>
          </p:cNvPr>
          <p:cNvSpPr>
            <a:spLocks noGrp="1"/>
          </p:cNvSpPr>
          <p:nvPr>
            <p:ph idx="1"/>
          </p:nvPr>
        </p:nvSpPr>
        <p:spPr>
          <a:xfrm>
            <a:off x="838200" y="1703097"/>
            <a:ext cx="10515600" cy="4351339"/>
          </a:xfrm>
        </p:spPr>
        <p:txBody>
          <a:bodyPr>
            <a:normAutofit fontScale="92500" lnSpcReduction="20000"/>
          </a:bodyPr>
          <a:lstStyle/>
          <a:p>
            <a:pPr marL="0" indent="0" algn="just">
              <a:buNone/>
            </a:pPr>
            <a:r>
              <a:rPr lang="en-US" sz="3200" dirty="0"/>
              <a:t>The results support empowerment theory (Zimmerman, 2000) and digital literacy frameworks (Belshaw, 2012; Rowsell &amp; Walsh, 2021). The findings of this study are consistent with Hobbs (2021), who underscores the significance of critical digital literacy as a prerequisite for meaningful economic participation. Youth empowerment enhances both self-efficacy and resilience, which are fundamental attributes for entrepreneurial success. </a:t>
            </a:r>
          </a:p>
          <a:p>
            <a:pPr marL="0" indent="0" algn="just">
              <a:buNone/>
            </a:pPr>
            <a:endParaRPr lang="en-US" sz="3200" dirty="0"/>
          </a:p>
          <a:p>
            <a:pPr marL="0" indent="0" algn="just">
              <a:buNone/>
            </a:pPr>
            <a:r>
              <a:rPr lang="en-US" sz="3200" dirty="0"/>
              <a:t>The practical implications suggest the necessity of developing a comprehensive curriculum that integrates multimodal literacy with entrepreneurial education and training.</a:t>
            </a:r>
            <a:endParaRPr lang="en-ID" sz="3200" kern="1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2000" dirty="0"/>
          </a:p>
        </p:txBody>
      </p:sp>
    </p:spTree>
    <p:extLst>
      <p:ext uri="{BB962C8B-B14F-4D97-AF65-F5344CB8AC3E}">
        <p14:creationId xmlns:p14="http://schemas.microsoft.com/office/powerpoint/2010/main" val="4063750805"/>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79583" y="803564"/>
            <a:ext cx="10515600" cy="573088"/>
          </a:xfrm>
        </p:spPr>
        <p:txBody>
          <a:bodyPr>
            <a:normAutofit fontScale="90000"/>
          </a:bodyPr>
          <a:lstStyle/>
          <a:p>
            <a:r>
              <a:rPr lang="en-US" b="1" dirty="0">
                <a:solidFill>
                  <a:schemeClr val="bg1"/>
                </a:solidFill>
                <a:latin typeface="+mn-lt"/>
              </a:rPr>
              <a:t>CONCLUSION</a:t>
            </a:r>
          </a:p>
        </p:txBody>
      </p:sp>
      <p:graphicFrame>
        <p:nvGraphicFramePr>
          <p:cNvPr id="2" name="Content Placeholder 1">
            <a:extLst>
              <a:ext uri="{FF2B5EF4-FFF2-40B4-BE49-F238E27FC236}">
                <a16:creationId xmlns:a16="http://schemas.microsoft.com/office/drawing/2014/main" id="{F061688F-EC3D-9DDB-81FF-F95640404D28}"/>
              </a:ext>
            </a:extLst>
          </p:cNvPr>
          <p:cNvGraphicFramePr>
            <a:graphicFrameLocks noGrp="1"/>
          </p:cNvGraphicFramePr>
          <p:nvPr>
            <p:ph idx="1"/>
            <p:extLst>
              <p:ext uri="{D42A27DB-BD31-4B8C-83A1-F6EECF244321}">
                <p14:modId xmlns:p14="http://schemas.microsoft.com/office/powerpoint/2010/main" val="122012917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65204266"/>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79583" y="803564"/>
            <a:ext cx="10515600" cy="573088"/>
          </a:xfrm>
        </p:spPr>
        <p:txBody>
          <a:bodyPr>
            <a:normAutofit fontScale="90000"/>
          </a:bodyPr>
          <a:lstStyle/>
          <a:p>
            <a:r>
              <a:rPr lang="en-US" b="1" dirty="0">
                <a:solidFill>
                  <a:schemeClr val="bg1"/>
                </a:solidFill>
                <a:latin typeface="+mn-lt"/>
              </a:rPr>
              <a:t>REFERENCES</a:t>
            </a:r>
          </a:p>
        </p:txBody>
      </p:sp>
      <p:sp>
        <p:nvSpPr>
          <p:cNvPr id="5" name="Content Placeholder 4"/>
          <p:cNvSpPr>
            <a:spLocks noGrp="1"/>
          </p:cNvSpPr>
          <p:nvPr>
            <p:ph idx="1"/>
          </p:nvPr>
        </p:nvSpPr>
        <p:spPr>
          <a:xfrm>
            <a:off x="579583" y="1703097"/>
            <a:ext cx="10515600" cy="4351339"/>
          </a:xfrm>
        </p:spPr>
        <p:txBody>
          <a:bodyPr>
            <a:noAutofit/>
          </a:bodyPr>
          <a:lstStyle/>
          <a:p>
            <a:pPr lvl="0" algn="just"/>
            <a:r>
              <a:rPr lang="en-ID" sz="1800" dirty="0"/>
              <a:t>Belshaw, D. A. J. (2012). </a:t>
            </a:r>
            <a:r>
              <a:rPr lang="en-ID" sz="1800" i="1" dirty="0"/>
              <a:t>The Essential Elements of Digital Literacies</a:t>
            </a:r>
            <a:r>
              <a:rPr lang="en-ID" sz="1800" dirty="0"/>
              <a:t>. Self-published.</a:t>
            </a:r>
          </a:p>
          <a:p>
            <a:pPr algn="just"/>
            <a:r>
              <a:rPr lang="en-ID" sz="1800" dirty="0"/>
              <a:t>García, A., &amp; Wei, M. (2014). Multimodal literacy and digital competence in youth entrepreneurship. </a:t>
            </a:r>
            <a:r>
              <a:rPr lang="en-ID" sz="1800" i="1" dirty="0"/>
              <a:t>Journal of Youth Studies</a:t>
            </a:r>
            <a:r>
              <a:rPr lang="en-ID" sz="1800" dirty="0"/>
              <a:t>, 17(3), 415-429.</a:t>
            </a:r>
          </a:p>
          <a:p>
            <a:pPr algn="just"/>
            <a:r>
              <a:rPr lang="en-ID" sz="1800" dirty="0"/>
              <a:t>Hobbs, R. (2021). </a:t>
            </a:r>
            <a:r>
              <a:rPr lang="en-ID" sz="1800" i="1" dirty="0"/>
              <a:t>Media Literacy in Action: Questioning the Media</a:t>
            </a:r>
            <a:r>
              <a:rPr lang="en-ID" sz="1800" dirty="0"/>
              <a:t>. Rowman &amp; Littlefield.</a:t>
            </a:r>
          </a:p>
          <a:p>
            <a:pPr algn="just"/>
            <a:r>
              <a:rPr lang="en-ID" sz="1800" dirty="0"/>
              <a:t>Kraus, S., et al. (2018). Digital entrepreneurship: Toward a framework for research. </a:t>
            </a:r>
            <a:r>
              <a:rPr lang="en-ID" sz="1800" i="1" dirty="0"/>
              <a:t>Journal of Business Venturing</a:t>
            </a:r>
            <a:r>
              <a:rPr lang="en-ID" sz="1800" dirty="0"/>
              <a:t>, 33(5), 545-564.</a:t>
            </a:r>
          </a:p>
          <a:p>
            <a:pPr algn="just"/>
            <a:r>
              <a:rPr lang="en-ID" sz="1800" dirty="0"/>
              <a:t>Kress, G. (2010). Multimodality: A social semiotic approach to contemporary communication. Routledge.</a:t>
            </a:r>
          </a:p>
          <a:p>
            <a:pPr algn="just"/>
            <a:r>
              <a:rPr lang="en-ID" sz="1800" dirty="0"/>
              <a:t>Rowsell, J., &amp; Walsh, M. (2021). Rethinking Literacy Education in New Times: Multimodality, Multiliteracies, and Digital Literacies. </a:t>
            </a:r>
            <a:r>
              <a:rPr lang="en-ID" sz="1800" i="1" dirty="0"/>
              <a:t>Language and Education</a:t>
            </a:r>
            <a:r>
              <a:rPr lang="en-ID" sz="1800" dirty="0"/>
              <a:t>, 35(4), 305–317.</a:t>
            </a:r>
          </a:p>
          <a:p>
            <a:pPr algn="just"/>
            <a:r>
              <a:rPr lang="en-ID" sz="1800" dirty="0"/>
              <a:t>Sigala, M. (2018). Social media and customer engagement in the tourism industry. </a:t>
            </a:r>
            <a:r>
              <a:rPr lang="en-ID" sz="1800" i="1" dirty="0"/>
              <a:t>Tourism Management</a:t>
            </a:r>
            <a:r>
              <a:rPr lang="en-ID" sz="1800" dirty="0"/>
              <a:t>, 66, 341-350.</a:t>
            </a:r>
          </a:p>
          <a:p>
            <a:pPr algn="just"/>
            <a:r>
              <a:rPr lang="en-ID" sz="1800" dirty="0"/>
              <a:t>Zimmerman, M. A. (2000). Empowerment theory: Psychological, organizational and community levels of analysis. </a:t>
            </a:r>
            <a:r>
              <a:rPr lang="en-ID" sz="1800" i="1" dirty="0"/>
              <a:t>In Handbook of Community Psychology</a:t>
            </a:r>
            <a:r>
              <a:rPr lang="en-ID" sz="1800" dirty="0"/>
              <a:t>.</a:t>
            </a:r>
          </a:p>
          <a:p>
            <a:pPr lvl="0" algn="just"/>
            <a:endParaRPr lang="en-ID" sz="1800" dirty="0"/>
          </a:p>
          <a:p>
            <a:pPr algn="just"/>
            <a:endParaRPr lang="en-US" sz="1800" dirty="0"/>
          </a:p>
        </p:txBody>
      </p:sp>
    </p:spTree>
    <p:extLst>
      <p:ext uri="{BB962C8B-B14F-4D97-AF65-F5344CB8AC3E}">
        <p14:creationId xmlns:p14="http://schemas.microsoft.com/office/powerpoint/2010/main" val="3004828107"/>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2013 - 2022 Theme</Template>
  <TotalTime>1530</TotalTime>
  <Words>674</Words>
  <Application>Microsoft Office PowerPoint</Application>
  <PresentationFormat>Widescreen</PresentationFormat>
  <Paragraphs>63</Paragraphs>
  <Slides>10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Aptos</vt:lpstr>
      <vt:lpstr>Arial</vt:lpstr>
      <vt:lpstr>Calibri</vt:lpstr>
      <vt:lpstr>Calibri Light</vt:lpstr>
      <vt:lpstr>Franklin Gothic Book</vt:lpstr>
      <vt:lpstr>Franklin Gothic Demi Cond</vt:lpstr>
      <vt:lpstr>Franklin Gothic Medium Cond</vt:lpstr>
      <vt:lpstr>Office Theme</vt:lpstr>
      <vt:lpstr>Fostering Multimodal Digital Literacy for Youth Empowerment in Digital Entrepreneurs and Sustainable Tourism Sectors</vt:lpstr>
      <vt:lpstr>INTRODUCTION</vt:lpstr>
      <vt:lpstr>LITERATURE REVIEW</vt:lpstr>
      <vt:lpstr>METHOD</vt:lpstr>
      <vt:lpstr>FINDING AND DISCUSSION</vt:lpstr>
      <vt:lpstr>FINDING</vt:lpstr>
      <vt:lpstr>DISCUSSION</vt:lpstr>
      <vt:lpstr>CONCLUSION</vt:lpstr>
      <vt:lpstr>REFERENCES</vt:lpstr>
      <vt:lpstr>THANK YOU!</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HERE</dc:title>
  <dc:creator>ismail - [2010]</dc:creator>
  <cp:lastModifiedBy>Rosita Rahma</cp:lastModifiedBy>
  <cp:revision>8</cp:revision>
  <dcterms:created xsi:type="dcterms:W3CDTF">2023-04-14T06:04:15Z</dcterms:created>
  <dcterms:modified xsi:type="dcterms:W3CDTF">2025-08-04T23:53:42Z</dcterms:modified>
</cp:coreProperties>
</file>